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19" r:id="rId2"/>
    <p:sldId id="385" r:id="rId3"/>
    <p:sldId id="512" r:id="rId4"/>
    <p:sldId id="452" r:id="rId5"/>
    <p:sldId id="394" r:id="rId6"/>
    <p:sldId id="513" r:id="rId7"/>
    <p:sldId id="703" r:id="rId8"/>
    <p:sldId id="624" r:id="rId9"/>
    <p:sldId id="625" r:id="rId10"/>
    <p:sldId id="704" r:id="rId11"/>
    <p:sldId id="514" r:id="rId12"/>
    <p:sldId id="644" r:id="rId13"/>
    <p:sldId id="645" r:id="rId14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000099"/>
    <a:srgbClr val="006666"/>
    <a:srgbClr val="CC3300"/>
    <a:srgbClr val="FF9900"/>
    <a:srgbClr val="D5D5D5"/>
    <a:srgbClr val="006600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 autoAdjust="0"/>
  </p:normalViewPr>
  <p:slideViewPr>
    <p:cSldViewPr>
      <p:cViewPr>
        <p:scale>
          <a:sx n="57" d="100"/>
          <a:sy n="57" d="100"/>
        </p:scale>
        <p:origin x="-2604" y="-822"/>
      </p:cViewPr>
      <p:guideLst>
        <p:guide orient="horz" pos="32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6" tIns="46478" rIns="92956" bIns="46478" numCol="1" anchor="t" anchorCtr="0" compatLnSpc="1">
            <a:prstTxWarp prst="textNoShape">
              <a:avLst/>
            </a:prstTxWarp>
          </a:bodyPr>
          <a:lstStyle>
            <a:lvl1pPr defTabSz="929760">
              <a:defRPr b="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864" y="0"/>
            <a:ext cx="3027136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6" tIns="46478" rIns="92956" bIns="46478" numCol="1" anchor="t" anchorCtr="0" compatLnSpc="1">
            <a:prstTxWarp prst="textNoShape">
              <a:avLst/>
            </a:prstTxWarp>
          </a:bodyPr>
          <a:lstStyle>
            <a:lvl1pPr algn="r" defTabSz="929760">
              <a:defRPr b="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29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6" tIns="46478" rIns="92956" bIns="46478" numCol="1" anchor="b" anchorCtr="0" compatLnSpc="1">
            <a:prstTxWarp prst="textNoShape">
              <a:avLst/>
            </a:prstTxWarp>
          </a:bodyPr>
          <a:lstStyle>
            <a:lvl1pPr defTabSz="929760">
              <a:defRPr b="0"/>
            </a:lvl1pPr>
          </a:lstStyle>
          <a:p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864" y="8820129"/>
            <a:ext cx="3027136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6" tIns="46478" rIns="92956" bIns="46478" numCol="1" anchor="b" anchorCtr="0" compatLnSpc="1">
            <a:prstTxWarp prst="textNoShape">
              <a:avLst/>
            </a:prstTxWarp>
          </a:bodyPr>
          <a:lstStyle>
            <a:lvl1pPr algn="r" defTabSz="929760">
              <a:defRPr b="0"/>
            </a:lvl1pPr>
          </a:lstStyle>
          <a:p>
            <a:fld id="{ED4F55EA-EB6F-4E53-A41E-0A2CC726DD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232" cy="45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23" tIns="45612" rIns="91223" bIns="45612" numCol="1" anchor="t" anchorCtr="0" compatLnSpc="1">
            <a:prstTxWarp prst="textNoShape">
              <a:avLst/>
            </a:prstTxWarp>
          </a:bodyPr>
          <a:lstStyle>
            <a:lvl1pPr defTabSz="912966">
              <a:defRPr b="0"/>
            </a:lvl1pPr>
          </a:lstStyle>
          <a:p>
            <a:endParaRPr lang="en-US"/>
          </a:p>
        </p:txBody>
      </p:sp>
      <p:sp>
        <p:nvSpPr>
          <p:cNvPr id="3891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948769" y="0"/>
            <a:ext cx="3036231" cy="45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23" tIns="45612" rIns="91223" bIns="45612" numCol="1" anchor="t" anchorCtr="0" compatLnSpc="1">
            <a:prstTxWarp prst="textNoShape">
              <a:avLst/>
            </a:prstTxWarp>
          </a:bodyPr>
          <a:lstStyle>
            <a:lvl1pPr algn="r" defTabSz="912966">
              <a:defRPr b="0"/>
            </a:lvl1pPr>
          </a:lstStyle>
          <a:p>
            <a:endParaRPr lang="en-US"/>
          </a:p>
        </p:txBody>
      </p:sp>
      <p:sp>
        <p:nvSpPr>
          <p:cNvPr id="4506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85800"/>
            <a:ext cx="4667250" cy="35004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022" y="4413135"/>
            <a:ext cx="5162958" cy="4184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23" tIns="45612" rIns="91223" bIns="456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7805"/>
            <a:ext cx="3036232" cy="455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23" tIns="45612" rIns="91223" bIns="45612" numCol="1" anchor="b" anchorCtr="0" compatLnSpc="1">
            <a:prstTxWarp prst="textNoShape">
              <a:avLst/>
            </a:prstTxWarp>
          </a:bodyPr>
          <a:lstStyle>
            <a:lvl1pPr defTabSz="912966">
              <a:defRPr b="0"/>
            </a:lvl1pPr>
          </a:lstStyle>
          <a:p>
            <a:endParaRPr lang="en-US"/>
          </a:p>
        </p:txBody>
      </p:sp>
      <p:sp>
        <p:nvSpPr>
          <p:cNvPr id="3891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8769" y="8827805"/>
            <a:ext cx="3036231" cy="455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23" tIns="45612" rIns="91223" bIns="45612" numCol="1" anchor="b" anchorCtr="0" compatLnSpc="1">
            <a:prstTxWarp prst="textNoShape">
              <a:avLst/>
            </a:prstTxWarp>
          </a:bodyPr>
          <a:lstStyle>
            <a:lvl1pPr algn="r" defTabSz="912966">
              <a:defRPr b="0"/>
            </a:lvl1pPr>
          </a:lstStyle>
          <a:p>
            <a:fld id="{991A2137-DD04-4A3F-A954-1E1D388936D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B3CCD5-3BBB-4794-9A42-31C573269AF6}" type="slidenum">
              <a:rPr lang="en-US"/>
              <a:pPr/>
              <a:t>1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B40682-C214-4318-B89B-2CC36728D9CC}" type="slidenum">
              <a:rPr lang="en-US"/>
              <a:pPr/>
              <a:t>2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E966D4-5EE0-437E-A945-DF54BF127004}" type="slidenum">
              <a:rPr lang="en-US"/>
              <a:pPr/>
              <a:t>3</a:t>
            </a:fld>
            <a:endParaRPr lang="en-US"/>
          </a:p>
        </p:txBody>
      </p:sp>
      <p:sp>
        <p:nvSpPr>
          <p:cNvPr id="594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40D5DF-4E18-4BF3-AC0B-D141D0180654}" type="slidenum">
              <a:rPr lang="en-US"/>
              <a:pPr/>
              <a:t>4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8B9286-98CA-47AD-941C-8178F711800E}" type="slidenum">
              <a:rPr lang="en-US"/>
              <a:pPr/>
              <a:t>5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5F2C91-5F29-4924-929D-C28BFAAE1F6B}" type="slidenum">
              <a:rPr lang="en-US"/>
              <a:pPr/>
              <a:t>6</a:t>
            </a:fld>
            <a:endParaRPr lang="en-US"/>
          </a:p>
        </p:txBody>
      </p:sp>
      <p:sp>
        <p:nvSpPr>
          <p:cNvPr id="76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4DF4AD-7B4B-4969-BF27-A437E939E472}" type="slidenum">
              <a:rPr lang="en-US"/>
              <a:pPr/>
              <a:t>11</a:t>
            </a:fld>
            <a:endParaRPr lang="en-US"/>
          </a:p>
        </p:txBody>
      </p:sp>
      <p:sp>
        <p:nvSpPr>
          <p:cNvPr id="68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CA3147-3529-43F9-911F-FDDB331DAA06}" type="slidenum">
              <a:rPr lang="en-US"/>
              <a:pPr/>
              <a:t>12</a:t>
            </a:fld>
            <a:endParaRPr lang="en-US"/>
          </a:p>
        </p:txBody>
      </p:sp>
      <p:sp>
        <p:nvSpPr>
          <p:cNvPr id="68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C082A7-1F68-4822-BB10-6BDE3DF0AD90}" type="slidenum">
              <a:rPr lang="en-US"/>
              <a:pPr/>
              <a:t>13</a:t>
            </a:fld>
            <a:endParaRPr lang="en-US"/>
          </a:p>
        </p:txBody>
      </p:sp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20193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59055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800600" cy="30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609600"/>
            <a:ext cx="7848600" cy="5334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04800" y="228600"/>
            <a:ext cx="4800600" cy="30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609600"/>
            <a:ext cx="38481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33900" y="609600"/>
            <a:ext cx="38481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33400" y="3352800"/>
            <a:ext cx="38481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33900" y="3352800"/>
            <a:ext cx="38481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228600"/>
            <a:ext cx="80772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609600" y="6553200"/>
            <a:ext cx="80772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800600" cy="30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609600"/>
            <a:ext cx="38481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33900" y="609600"/>
            <a:ext cx="38481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33900" y="3352800"/>
            <a:ext cx="38481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09600" y="6553200"/>
            <a:ext cx="80772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609600"/>
            <a:ext cx="38481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609600"/>
            <a:ext cx="38481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480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609600"/>
            <a:ext cx="7848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553200"/>
            <a:ext cx="807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8774113" y="6608763"/>
            <a:ext cx="339725" cy="24447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C3781F41-A327-4690-94E5-67724E5C836A}" type="slidenum">
              <a:rPr lang="en-US" sz="1000" b="0">
                <a:latin typeface="Arial" charset="0"/>
              </a:rPr>
              <a:pPr>
                <a:defRPr/>
              </a:pPr>
              <a:t>‹#›</a:t>
            </a:fld>
            <a:endParaRPr lang="en-US" sz="1000" b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169863" indent="-16986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396875" indent="-11271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2pPr>
      <a:lvl3pPr marL="627063" indent="-115888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3pPr>
      <a:lvl4pPr marL="857250" indent="-115888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4pPr>
      <a:lvl5pPr marL="1087438" indent="-115888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5pPr>
      <a:lvl6pPr marL="1544638" indent="-11588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01838" indent="-11588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459038" indent="-11588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2916238" indent="-11588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pload.wikimedia.org/wikipedia/commons/8/89/Simvastatin.svg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://upload.wikimedia.org/wikipedia/commons/c/c7/IPodphoto4G_1.p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hyperlink" Target="http://en.wikipedia.org/wiki/File:American_Idol_logo.png" TargetMode="External"/><Relationship Id="rId7" Type="http://schemas.openxmlformats.org/officeDocument/2006/relationships/hyperlink" Target="http://en.wikipedia.org/wiki/File:Paula_Abdul,_Red_Dress_Collection_2005.jp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hyperlink" Target="http://upload.wikimedia.org/wikipedia/en/a/a1/Simon_Cowell.jpg" TargetMode="Externa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514600"/>
            <a:ext cx="7772400" cy="1755775"/>
          </a:xfrm>
        </p:spPr>
        <p:txBody>
          <a:bodyPr/>
          <a:lstStyle/>
          <a:p>
            <a:pPr algn="ctr" eaLnBrk="1" hangingPunct="1"/>
            <a:r>
              <a:rPr lang="en-US" sz="2400" dirty="0" smtClean="0"/>
              <a:t>Innovation Tournaments Using the </a:t>
            </a:r>
            <a:r>
              <a:rPr lang="en-US" sz="2400" dirty="0" err="1" smtClean="0"/>
              <a:t>Darwinator</a:t>
            </a:r>
            <a:r>
              <a:rPr lang="en-US" sz="2400" dirty="0" smtClean="0"/>
              <a:t>:</a:t>
            </a:r>
            <a:br>
              <a:rPr lang="en-US" sz="2400" dirty="0" smtClean="0"/>
            </a:br>
            <a:r>
              <a:rPr lang="en-US" sz="2400" dirty="0" smtClean="0"/>
              <a:t>A Slide Deck for the Moderator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668463" y="5886450"/>
            <a:ext cx="6264275" cy="649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/>
          <a:p>
            <a:pPr algn="ctr"/>
            <a:r>
              <a:rPr lang="en-US" b="0" dirty="0"/>
              <a:t>This material is drawn from </a:t>
            </a:r>
            <a:r>
              <a:rPr lang="en-US" b="0" dirty="0" smtClean="0"/>
              <a:t>our book:</a:t>
            </a:r>
            <a:endParaRPr lang="en-US" b="0" dirty="0"/>
          </a:p>
          <a:p>
            <a:pPr algn="ctr"/>
            <a:r>
              <a:rPr lang="en-US" b="0" i="1" dirty="0" smtClean="0"/>
              <a:t>Innovation Tournaments: Creating and Selecting Exceptional Opportunities</a:t>
            </a:r>
            <a:endParaRPr lang="en-US" b="0" i="1" dirty="0"/>
          </a:p>
          <a:p>
            <a:pPr algn="ctr"/>
            <a:r>
              <a:rPr lang="en-US" b="0" dirty="0"/>
              <a:t>by Christian Terwiesch and Karl </a:t>
            </a:r>
            <a:r>
              <a:rPr lang="en-US" b="0" dirty="0" smtClean="0"/>
              <a:t>Ulrich (published 2009 by Harvard Business Press)</a:t>
            </a:r>
            <a:endParaRPr lang="en-US" b="0" dirty="0"/>
          </a:p>
        </p:txBody>
      </p:sp>
      <p:pic>
        <p:nvPicPr>
          <p:cNvPr id="57346" name="Picture 2" descr="Terwiesch-Ulrich Co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91050"/>
            <a:ext cx="1541546" cy="2266950"/>
          </a:xfrm>
          <a:prstGeom prst="rect">
            <a:avLst/>
          </a:prstGeom>
          <a:noFill/>
        </p:spPr>
      </p:pic>
      <p:pic>
        <p:nvPicPr>
          <p:cNvPr id="14745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" y="0"/>
            <a:ext cx="9144001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95" name="Text Box 115"/>
          <p:cNvSpPr txBox="1">
            <a:spLocks noChangeArrowheads="1"/>
          </p:cNvSpPr>
          <p:nvPr/>
        </p:nvSpPr>
        <p:spPr bwMode="auto">
          <a:xfrm>
            <a:off x="0" y="192088"/>
            <a:ext cx="44644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Break-out Group </a:t>
            </a:r>
            <a:r>
              <a:rPr lang="en-US" sz="2400" dirty="0" smtClean="0"/>
              <a:t>Assignment</a:t>
            </a:r>
            <a:endParaRPr lang="en-US" sz="2400" dirty="0"/>
          </a:p>
        </p:txBody>
      </p:sp>
      <p:sp>
        <p:nvSpPr>
          <p:cNvPr id="148596" name="Text Box 116"/>
          <p:cNvSpPr txBox="1">
            <a:spLocks noChangeArrowheads="1"/>
          </p:cNvSpPr>
          <p:nvPr/>
        </p:nvSpPr>
        <p:spPr bwMode="auto">
          <a:xfrm>
            <a:off x="60325" y="1066800"/>
            <a:ext cx="82454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0" dirty="0"/>
              <a:t>Your task is to develop a set of </a:t>
            </a:r>
            <a:r>
              <a:rPr lang="en-US" sz="1600" b="0" dirty="0" smtClean="0"/>
              <a:t>opportunities </a:t>
            </a:r>
            <a:r>
              <a:rPr lang="en-US" sz="1600" b="0" dirty="0"/>
              <a:t>that have the potential to lead to a significant growth for </a:t>
            </a:r>
            <a:r>
              <a:rPr lang="en-US" sz="1600" b="0" dirty="0" smtClean="0"/>
              <a:t>your company and preferably meet the target outlined in the letter of your CEO.</a:t>
            </a:r>
            <a:endParaRPr lang="en-US" sz="1600" b="0" dirty="0"/>
          </a:p>
          <a:p>
            <a:endParaRPr lang="en-US" sz="1600" b="0" dirty="0"/>
          </a:p>
          <a:p>
            <a:r>
              <a:rPr lang="en-US" sz="1600" b="0" u="sng" dirty="0"/>
              <a:t>Part I: </a:t>
            </a:r>
            <a:r>
              <a:rPr lang="en-US" sz="1600" b="0" dirty="0" smtClean="0"/>
              <a:t/>
            </a:r>
            <a:br>
              <a:rPr lang="en-US" sz="1600" b="0" dirty="0" smtClean="0"/>
            </a:br>
            <a:r>
              <a:rPr lang="en-US" sz="1600" b="0" dirty="0" smtClean="0"/>
              <a:t>Spend </a:t>
            </a:r>
            <a:r>
              <a:rPr lang="en-US" sz="1600" b="0" dirty="0"/>
              <a:t>15 minutes individually outlining</a:t>
            </a:r>
            <a:br>
              <a:rPr lang="en-US" sz="1600" b="0" dirty="0"/>
            </a:br>
            <a:r>
              <a:rPr lang="en-US" sz="1600" b="0" dirty="0"/>
              <a:t>a set of </a:t>
            </a:r>
            <a:r>
              <a:rPr lang="en-US" sz="1600" b="0" dirty="0" smtClean="0"/>
              <a:t>five (+/-) opportunities</a:t>
            </a:r>
            <a:r>
              <a:rPr lang="en-US" sz="1600" b="0" dirty="0"/>
              <a:t>. </a:t>
            </a:r>
            <a:endParaRPr lang="en-US" sz="1600" b="0" dirty="0" smtClean="0"/>
          </a:p>
          <a:p>
            <a:endParaRPr lang="en-US" sz="1600" b="0" dirty="0" smtClean="0"/>
          </a:p>
          <a:p>
            <a:r>
              <a:rPr lang="en-US" sz="1600" b="0" dirty="0" smtClean="0"/>
              <a:t>Then</a:t>
            </a:r>
            <a:r>
              <a:rPr lang="en-US" sz="1600" b="0" dirty="0"/>
              <a:t>, spend 5 minutes</a:t>
            </a:r>
            <a:br>
              <a:rPr lang="en-US" sz="1600" b="0" dirty="0"/>
            </a:br>
            <a:r>
              <a:rPr lang="en-US" sz="1600" b="0" dirty="0" smtClean="0"/>
              <a:t>entering the ideas into the </a:t>
            </a:r>
            <a:r>
              <a:rPr lang="en-US" sz="1600" b="0" dirty="0" err="1" smtClean="0"/>
              <a:t>Darwinator</a:t>
            </a:r>
            <a:endParaRPr lang="en-US" sz="1600" b="0" dirty="0"/>
          </a:p>
          <a:p>
            <a:r>
              <a:rPr lang="en-US" sz="1600" b="0" dirty="0" smtClean="0"/>
              <a:t/>
            </a:r>
            <a:br>
              <a:rPr lang="en-US" sz="1600" b="0" dirty="0" smtClean="0"/>
            </a:br>
            <a:r>
              <a:rPr lang="en-US" sz="1600" b="0" u="sng" dirty="0" smtClean="0"/>
              <a:t>Part </a:t>
            </a:r>
            <a:r>
              <a:rPr lang="en-US" sz="1600" b="0" u="sng" dirty="0"/>
              <a:t>II: </a:t>
            </a:r>
            <a:endParaRPr lang="en-US" sz="1600" b="0" u="sng" dirty="0" smtClean="0"/>
          </a:p>
          <a:p>
            <a:r>
              <a:rPr lang="en-US" sz="1600" b="0" dirty="0" smtClean="0"/>
              <a:t>Spend 30 </a:t>
            </a:r>
            <a:r>
              <a:rPr lang="en-US" sz="1600" b="0" dirty="0"/>
              <a:t>minutes in </a:t>
            </a:r>
            <a:r>
              <a:rPr lang="en-US" sz="1600" b="0" dirty="0" smtClean="0"/>
              <a:t>teams of </a:t>
            </a:r>
            <a:r>
              <a:rPr lang="en-US" sz="1600" b="0" dirty="0"/>
              <a:t>brainstorming about </a:t>
            </a:r>
            <a:r>
              <a:rPr lang="en-US" sz="1600" dirty="0"/>
              <a:t>additional</a:t>
            </a:r>
            <a:r>
              <a:rPr lang="en-US" sz="1600" b="0" dirty="0"/>
              <a:t/>
            </a:r>
            <a:br>
              <a:rPr lang="en-US" sz="1600" b="0" dirty="0"/>
            </a:br>
            <a:r>
              <a:rPr lang="en-US" sz="1600" b="0" dirty="0"/>
              <a:t>opportunities (create new ones, combine existing </a:t>
            </a:r>
            <a:r>
              <a:rPr lang="en-US" sz="1600" b="0" dirty="0" smtClean="0"/>
              <a:t>ones). </a:t>
            </a:r>
            <a:r>
              <a:rPr lang="en-US" sz="1600" b="0" dirty="0"/>
              <a:t>Then, spend 5 minutes </a:t>
            </a:r>
            <a:r>
              <a:rPr lang="en-US" sz="1600" b="0" dirty="0" smtClean="0"/>
              <a:t>entering them into the </a:t>
            </a:r>
            <a:r>
              <a:rPr lang="en-US" sz="1600" b="0" dirty="0" err="1" smtClean="0"/>
              <a:t>Darwinator</a:t>
            </a:r>
            <a:endParaRPr lang="en-US" sz="1600" dirty="0"/>
          </a:p>
          <a:p>
            <a:endParaRPr lang="en-US" sz="1600" b="0" dirty="0"/>
          </a:p>
          <a:p>
            <a:r>
              <a:rPr lang="en-US" sz="1600" b="0" u="sng" dirty="0"/>
              <a:t>Part III: </a:t>
            </a:r>
            <a:endParaRPr lang="en-US" sz="1600" b="0" u="sng" dirty="0" smtClean="0"/>
          </a:p>
          <a:p>
            <a:r>
              <a:rPr lang="en-US" sz="1600" b="0" dirty="0" smtClean="0"/>
              <a:t>Evaluate individually using the </a:t>
            </a:r>
            <a:r>
              <a:rPr lang="en-US" sz="1600" b="0" dirty="0" err="1" smtClean="0"/>
              <a:t>Darwinator</a:t>
            </a:r>
            <a:endParaRPr lang="en-US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4035" name="Picture 3" descr="opp-generation-process-col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750" y="917575"/>
            <a:ext cx="8020050" cy="4873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8131" name="Picture 3" descr="darwinator-distribution-3-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609600"/>
            <a:ext cx="5202238" cy="6062663"/>
          </a:xfrm>
          <a:prstGeom prst="rect">
            <a:avLst/>
          </a:prstGeom>
          <a:noFill/>
        </p:spPr>
      </p:pic>
      <p:sp>
        <p:nvSpPr>
          <p:cNvPr id="688132" name="Text Box 4"/>
          <p:cNvSpPr txBox="1">
            <a:spLocks noChangeArrowheads="1"/>
          </p:cNvSpPr>
          <p:nvPr/>
        </p:nvSpPr>
        <p:spPr bwMode="auto">
          <a:xfrm>
            <a:off x="1981200" y="5821363"/>
            <a:ext cx="2047875" cy="274637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lg"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Revenge Social Networking</a:t>
            </a:r>
          </a:p>
        </p:txBody>
      </p:sp>
      <p:sp>
        <p:nvSpPr>
          <p:cNvPr id="688133" name="Text Box 5"/>
          <p:cNvSpPr txBox="1">
            <a:spLocks noChangeArrowheads="1"/>
          </p:cNvSpPr>
          <p:nvPr/>
        </p:nvSpPr>
        <p:spPr bwMode="auto">
          <a:xfrm>
            <a:off x="1981200" y="609600"/>
            <a:ext cx="379095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lg"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Brokering “Medical Tourism” for semi-elective surgery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/>
              <a:t>Four Levers on Tournament Performance</a:t>
            </a:r>
          </a:p>
        </p:txBody>
      </p:sp>
      <p:pic>
        <p:nvPicPr>
          <p:cNvPr id="729092" name="Picture 4" descr="darwinator-distribution-3-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1143000"/>
            <a:ext cx="4286250" cy="4995863"/>
          </a:xfrm>
          <a:prstGeom prst="rect">
            <a:avLst/>
          </a:prstGeom>
          <a:noFill/>
        </p:spPr>
      </p:pic>
      <p:sp>
        <p:nvSpPr>
          <p:cNvPr id="729093" name="Rectangle 5"/>
          <p:cNvSpPr>
            <a:spLocks noChangeArrowheads="1"/>
          </p:cNvSpPr>
          <p:nvPr/>
        </p:nvSpPr>
        <p:spPr bwMode="auto">
          <a:xfrm>
            <a:off x="5257800" y="4495800"/>
            <a:ext cx="1600200" cy="76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sm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9094" name="AutoShape 6"/>
          <p:cNvSpPr>
            <a:spLocks noChangeArrowheads="1"/>
          </p:cNvSpPr>
          <p:nvPr/>
        </p:nvSpPr>
        <p:spPr bwMode="auto">
          <a:xfrm>
            <a:off x="990600" y="3352800"/>
            <a:ext cx="304800" cy="3810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6600"/>
          </a:solidFill>
          <a:ln w="9525">
            <a:solidFill>
              <a:schemeClr val="tx1"/>
            </a:solidFill>
            <a:miter lim="800000"/>
            <a:headEnd/>
            <a:tailEnd type="none" w="sm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9095" name="Text Box 7"/>
          <p:cNvSpPr txBox="1">
            <a:spLocks noChangeArrowheads="1"/>
          </p:cNvSpPr>
          <p:nvPr/>
        </p:nvSpPr>
        <p:spPr bwMode="auto">
          <a:xfrm>
            <a:off x="304800" y="3810000"/>
            <a:ext cx="2209800" cy="639763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lg"/>
          </a:ln>
          <a:effectLst/>
        </p:spPr>
        <p:txBody>
          <a:bodyPr>
            <a:spAutoFit/>
          </a:bodyPr>
          <a:lstStyle/>
          <a:p>
            <a:r>
              <a:rPr lang="en-US"/>
              <a:t>Increase the number of opportunities generated.</a:t>
            </a:r>
          </a:p>
          <a:p>
            <a:r>
              <a:rPr lang="en-US"/>
              <a:t>“take more draws”</a:t>
            </a:r>
          </a:p>
        </p:txBody>
      </p:sp>
      <p:sp>
        <p:nvSpPr>
          <p:cNvPr id="729096" name="AutoShape 8"/>
          <p:cNvSpPr>
            <a:spLocks noChangeArrowheads="1"/>
          </p:cNvSpPr>
          <p:nvPr/>
        </p:nvSpPr>
        <p:spPr bwMode="auto">
          <a:xfrm rot="-5400000">
            <a:off x="7048500" y="2476500"/>
            <a:ext cx="304800" cy="3810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6600"/>
          </a:solidFill>
          <a:ln w="9525">
            <a:solidFill>
              <a:schemeClr val="tx1"/>
            </a:solidFill>
            <a:miter lim="800000"/>
            <a:headEnd/>
            <a:tailEnd type="none" w="sm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9097" name="Text Box 9"/>
          <p:cNvSpPr txBox="1">
            <a:spLocks noChangeArrowheads="1"/>
          </p:cNvSpPr>
          <p:nvPr/>
        </p:nvSpPr>
        <p:spPr bwMode="auto">
          <a:xfrm>
            <a:off x="7391400" y="2286000"/>
            <a:ext cx="1600200" cy="822325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lg"/>
          </a:ln>
          <a:effectLst/>
        </p:spPr>
        <p:txBody>
          <a:bodyPr>
            <a:spAutoFit/>
          </a:bodyPr>
          <a:lstStyle/>
          <a:p>
            <a:r>
              <a:rPr lang="en-US"/>
              <a:t>Shift the mean quality of the opportunities generated.</a:t>
            </a:r>
          </a:p>
        </p:txBody>
      </p:sp>
      <p:sp>
        <p:nvSpPr>
          <p:cNvPr id="729098" name="Text Box 10"/>
          <p:cNvSpPr txBox="1">
            <a:spLocks noChangeArrowheads="1"/>
          </p:cNvSpPr>
          <p:nvPr/>
        </p:nvSpPr>
        <p:spPr bwMode="auto">
          <a:xfrm>
            <a:off x="762000" y="1143000"/>
            <a:ext cx="1539875" cy="822325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lg"/>
          </a:ln>
          <a:effectLst/>
        </p:spPr>
        <p:txBody>
          <a:bodyPr>
            <a:spAutoFit/>
          </a:bodyPr>
          <a:lstStyle/>
          <a:p>
            <a:pPr algn="r"/>
            <a:r>
              <a:rPr lang="en-US"/>
              <a:t>Increase the accuracy in evaluating opportunities.</a:t>
            </a:r>
          </a:p>
        </p:txBody>
      </p:sp>
      <p:sp>
        <p:nvSpPr>
          <p:cNvPr id="729099" name="AutoShape 11"/>
          <p:cNvSpPr>
            <a:spLocks/>
          </p:cNvSpPr>
          <p:nvPr/>
        </p:nvSpPr>
        <p:spPr bwMode="auto">
          <a:xfrm>
            <a:off x="2362200" y="1143000"/>
            <a:ext cx="76200" cy="838200"/>
          </a:xfrm>
          <a:prstGeom prst="leftBracket">
            <a:avLst>
              <a:gd name="adj" fmla="val 91667"/>
            </a:avLst>
          </a:prstGeom>
          <a:noFill/>
          <a:ln w="28575">
            <a:solidFill>
              <a:srgbClr val="FF9933"/>
            </a:solidFill>
            <a:round/>
            <a:headEnd/>
            <a:tailEnd type="none" w="sm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9100" name="AutoShape 12"/>
          <p:cNvSpPr>
            <a:spLocks noChangeArrowheads="1"/>
          </p:cNvSpPr>
          <p:nvPr/>
        </p:nvSpPr>
        <p:spPr bwMode="auto">
          <a:xfrm>
            <a:off x="5486400" y="1752600"/>
            <a:ext cx="381000" cy="457200"/>
          </a:xfrm>
          <a:prstGeom prst="upDownArrow">
            <a:avLst>
              <a:gd name="adj1" fmla="val 50000"/>
              <a:gd name="adj2" fmla="val 24000"/>
            </a:avLst>
          </a:prstGeom>
          <a:solidFill>
            <a:srgbClr val="336600"/>
          </a:solidFill>
          <a:ln w="9525">
            <a:solidFill>
              <a:schemeClr val="tx1"/>
            </a:solidFill>
            <a:miter lim="800000"/>
            <a:headEnd/>
            <a:tailEnd type="none" w="sm" len="lg"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729101" name="Text Box 13"/>
          <p:cNvSpPr txBox="1">
            <a:spLocks noChangeArrowheads="1"/>
          </p:cNvSpPr>
          <p:nvPr/>
        </p:nvSpPr>
        <p:spPr bwMode="auto">
          <a:xfrm>
            <a:off x="5867400" y="1646238"/>
            <a:ext cx="2209800" cy="639762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lg"/>
          </a:ln>
          <a:effectLst/>
        </p:spPr>
        <p:txBody>
          <a:bodyPr>
            <a:spAutoFit/>
          </a:bodyPr>
          <a:lstStyle/>
          <a:p>
            <a:r>
              <a:rPr lang="en-US"/>
              <a:t>Increase the variance in the quality of opportunities generated.</a:t>
            </a:r>
          </a:p>
        </p:txBody>
      </p:sp>
      <p:sp>
        <p:nvSpPr>
          <p:cNvPr id="729104" name="Oval 16"/>
          <p:cNvSpPr>
            <a:spLocks noChangeArrowheads="1"/>
          </p:cNvSpPr>
          <p:nvPr/>
        </p:nvSpPr>
        <p:spPr bwMode="auto">
          <a:xfrm>
            <a:off x="457200" y="3390900"/>
            <a:ext cx="304800" cy="304800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 type="none" w="sm" len="lg"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29106" name="Oval 18"/>
          <p:cNvSpPr>
            <a:spLocks noChangeArrowheads="1"/>
          </p:cNvSpPr>
          <p:nvPr/>
        </p:nvSpPr>
        <p:spPr bwMode="auto">
          <a:xfrm>
            <a:off x="7048500" y="2895600"/>
            <a:ext cx="304800" cy="304800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 type="none" w="sm" len="lg"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29107" name="Oval 19"/>
          <p:cNvSpPr>
            <a:spLocks noChangeArrowheads="1"/>
          </p:cNvSpPr>
          <p:nvPr/>
        </p:nvSpPr>
        <p:spPr bwMode="auto">
          <a:xfrm>
            <a:off x="2286000" y="762000"/>
            <a:ext cx="304800" cy="304800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 type="none" w="sm" len="lg"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729108" name="Oval 20"/>
          <p:cNvSpPr>
            <a:spLocks noChangeArrowheads="1"/>
          </p:cNvSpPr>
          <p:nvPr/>
        </p:nvSpPr>
        <p:spPr bwMode="auto">
          <a:xfrm>
            <a:off x="5486400" y="1371600"/>
            <a:ext cx="304800" cy="304800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 type="none" w="sm" len="lg"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729109" name="Rectangle 21"/>
          <p:cNvSpPr>
            <a:spLocks noChangeArrowheads="1"/>
          </p:cNvSpPr>
          <p:nvPr/>
        </p:nvSpPr>
        <p:spPr bwMode="auto">
          <a:xfrm>
            <a:off x="3160713" y="1143000"/>
            <a:ext cx="115887" cy="188913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 type="none" w="sm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/>
          <p:cNvSpPr>
            <a:spLocks noChangeShapeType="1"/>
          </p:cNvSpPr>
          <p:nvPr/>
        </p:nvSpPr>
        <p:spPr bwMode="auto">
          <a:xfrm flipV="1">
            <a:off x="990600" y="838200"/>
            <a:ext cx="3048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 flipH="1" flipV="1">
            <a:off x="609600" y="1828800"/>
            <a:ext cx="228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V="1">
            <a:off x="1676400" y="1447800"/>
            <a:ext cx="152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1828800" y="2133600"/>
            <a:ext cx="76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V="1">
            <a:off x="2209800" y="1828800"/>
            <a:ext cx="3048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V="1">
            <a:off x="2667000" y="2286000"/>
            <a:ext cx="152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H="1">
            <a:off x="1905000" y="2743200"/>
            <a:ext cx="3810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V="1">
            <a:off x="1371600" y="4114800"/>
            <a:ext cx="3048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2057400" y="99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4347" name="Group 11"/>
          <p:cNvGrpSpPr>
            <a:grpSpLocks/>
          </p:cNvGrpSpPr>
          <p:nvPr/>
        </p:nvGrpSpPr>
        <p:grpSpPr bwMode="auto">
          <a:xfrm>
            <a:off x="6351587" y="990600"/>
            <a:ext cx="419100" cy="419100"/>
            <a:chOff x="2832" y="2832"/>
            <a:chExt cx="264" cy="264"/>
          </a:xfrm>
        </p:grpSpPr>
        <p:sp>
          <p:nvSpPr>
            <p:cNvPr id="14428" name="Oval 12"/>
            <p:cNvSpPr>
              <a:spLocks noChangeArrowheads="1"/>
            </p:cNvSpPr>
            <p:nvPr/>
          </p:nvSpPr>
          <p:spPr bwMode="auto">
            <a:xfrm>
              <a:off x="2940" y="29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29" name="Oval 13"/>
            <p:cNvSpPr>
              <a:spLocks noChangeArrowheads="1"/>
            </p:cNvSpPr>
            <p:nvPr/>
          </p:nvSpPr>
          <p:spPr bwMode="auto">
            <a:xfrm>
              <a:off x="2892" y="2892"/>
              <a:ext cx="144" cy="144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30" name="Oval 14"/>
            <p:cNvSpPr>
              <a:spLocks noChangeArrowheads="1"/>
            </p:cNvSpPr>
            <p:nvPr/>
          </p:nvSpPr>
          <p:spPr bwMode="auto">
            <a:xfrm>
              <a:off x="2832" y="2832"/>
              <a:ext cx="264" cy="264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8" name="Group 15"/>
          <p:cNvGrpSpPr>
            <a:grpSpLocks/>
          </p:cNvGrpSpPr>
          <p:nvPr/>
        </p:nvGrpSpPr>
        <p:grpSpPr bwMode="auto">
          <a:xfrm>
            <a:off x="7037387" y="1447800"/>
            <a:ext cx="419100" cy="419100"/>
            <a:chOff x="2832" y="2832"/>
            <a:chExt cx="264" cy="264"/>
          </a:xfrm>
        </p:grpSpPr>
        <p:sp>
          <p:nvSpPr>
            <p:cNvPr id="14425" name="Oval 16"/>
            <p:cNvSpPr>
              <a:spLocks noChangeArrowheads="1"/>
            </p:cNvSpPr>
            <p:nvPr/>
          </p:nvSpPr>
          <p:spPr bwMode="auto">
            <a:xfrm>
              <a:off x="2940" y="29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26" name="Oval 17"/>
            <p:cNvSpPr>
              <a:spLocks noChangeArrowheads="1"/>
            </p:cNvSpPr>
            <p:nvPr/>
          </p:nvSpPr>
          <p:spPr bwMode="auto">
            <a:xfrm>
              <a:off x="2892" y="2892"/>
              <a:ext cx="144" cy="144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27" name="Oval 18"/>
            <p:cNvSpPr>
              <a:spLocks noChangeArrowheads="1"/>
            </p:cNvSpPr>
            <p:nvPr/>
          </p:nvSpPr>
          <p:spPr bwMode="auto">
            <a:xfrm>
              <a:off x="2832" y="2832"/>
              <a:ext cx="264" cy="264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9" name="Group 19"/>
          <p:cNvGrpSpPr>
            <a:grpSpLocks/>
          </p:cNvGrpSpPr>
          <p:nvPr/>
        </p:nvGrpSpPr>
        <p:grpSpPr bwMode="auto">
          <a:xfrm>
            <a:off x="6351587" y="1828800"/>
            <a:ext cx="419100" cy="419100"/>
            <a:chOff x="2832" y="2832"/>
            <a:chExt cx="264" cy="264"/>
          </a:xfrm>
        </p:grpSpPr>
        <p:sp>
          <p:nvSpPr>
            <p:cNvPr id="14422" name="Oval 20"/>
            <p:cNvSpPr>
              <a:spLocks noChangeArrowheads="1"/>
            </p:cNvSpPr>
            <p:nvPr/>
          </p:nvSpPr>
          <p:spPr bwMode="auto">
            <a:xfrm>
              <a:off x="2940" y="29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23" name="Oval 21"/>
            <p:cNvSpPr>
              <a:spLocks noChangeArrowheads="1"/>
            </p:cNvSpPr>
            <p:nvPr/>
          </p:nvSpPr>
          <p:spPr bwMode="auto">
            <a:xfrm>
              <a:off x="2892" y="2892"/>
              <a:ext cx="144" cy="144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24" name="Oval 22"/>
            <p:cNvSpPr>
              <a:spLocks noChangeArrowheads="1"/>
            </p:cNvSpPr>
            <p:nvPr/>
          </p:nvSpPr>
          <p:spPr bwMode="auto">
            <a:xfrm>
              <a:off x="2832" y="2832"/>
              <a:ext cx="264" cy="264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50" name="Group 23"/>
          <p:cNvGrpSpPr>
            <a:grpSpLocks/>
          </p:cNvGrpSpPr>
          <p:nvPr/>
        </p:nvGrpSpPr>
        <p:grpSpPr bwMode="auto">
          <a:xfrm>
            <a:off x="7037387" y="762000"/>
            <a:ext cx="419100" cy="419100"/>
            <a:chOff x="2832" y="2832"/>
            <a:chExt cx="264" cy="264"/>
          </a:xfrm>
        </p:grpSpPr>
        <p:sp>
          <p:nvSpPr>
            <p:cNvPr id="14419" name="Oval 24"/>
            <p:cNvSpPr>
              <a:spLocks noChangeArrowheads="1"/>
            </p:cNvSpPr>
            <p:nvPr/>
          </p:nvSpPr>
          <p:spPr bwMode="auto">
            <a:xfrm>
              <a:off x="2940" y="29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20" name="Oval 25"/>
            <p:cNvSpPr>
              <a:spLocks noChangeArrowheads="1"/>
            </p:cNvSpPr>
            <p:nvPr/>
          </p:nvSpPr>
          <p:spPr bwMode="auto">
            <a:xfrm>
              <a:off x="2892" y="2892"/>
              <a:ext cx="144" cy="144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21" name="Oval 26"/>
            <p:cNvSpPr>
              <a:spLocks noChangeArrowheads="1"/>
            </p:cNvSpPr>
            <p:nvPr/>
          </p:nvSpPr>
          <p:spPr bwMode="auto">
            <a:xfrm>
              <a:off x="2832" y="2832"/>
              <a:ext cx="264" cy="264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51" name="Group 27"/>
          <p:cNvGrpSpPr>
            <a:grpSpLocks/>
          </p:cNvGrpSpPr>
          <p:nvPr/>
        </p:nvGrpSpPr>
        <p:grpSpPr bwMode="auto">
          <a:xfrm>
            <a:off x="7494587" y="1905000"/>
            <a:ext cx="419100" cy="419100"/>
            <a:chOff x="2832" y="2832"/>
            <a:chExt cx="264" cy="264"/>
          </a:xfrm>
        </p:grpSpPr>
        <p:sp>
          <p:nvSpPr>
            <p:cNvPr id="14416" name="Oval 28"/>
            <p:cNvSpPr>
              <a:spLocks noChangeArrowheads="1"/>
            </p:cNvSpPr>
            <p:nvPr/>
          </p:nvSpPr>
          <p:spPr bwMode="auto">
            <a:xfrm>
              <a:off x="2940" y="29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17" name="Oval 29"/>
            <p:cNvSpPr>
              <a:spLocks noChangeArrowheads="1"/>
            </p:cNvSpPr>
            <p:nvPr/>
          </p:nvSpPr>
          <p:spPr bwMode="auto">
            <a:xfrm>
              <a:off x="2892" y="2892"/>
              <a:ext cx="144" cy="144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18" name="Oval 30"/>
            <p:cNvSpPr>
              <a:spLocks noChangeArrowheads="1"/>
            </p:cNvSpPr>
            <p:nvPr/>
          </p:nvSpPr>
          <p:spPr bwMode="auto">
            <a:xfrm>
              <a:off x="2832" y="2832"/>
              <a:ext cx="264" cy="264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52" name="Group 31"/>
          <p:cNvGrpSpPr>
            <a:grpSpLocks/>
          </p:cNvGrpSpPr>
          <p:nvPr/>
        </p:nvGrpSpPr>
        <p:grpSpPr bwMode="auto">
          <a:xfrm>
            <a:off x="6961187" y="2362200"/>
            <a:ext cx="419100" cy="419100"/>
            <a:chOff x="2832" y="2832"/>
            <a:chExt cx="264" cy="264"/>
          </a:xfrm>
        </p:grpSpPr>
        <p:sp>
          <p:nvSpPr>
            <p:cNvPr id="14413" name="Oval 32"/>
            <p:cNvSpPr>
              <a:spLocks noChangeArrowheads="1"/>
            </p:cNvSpPr>
            <p:nvPr/>
          </p:nvSpPr>
          <p:spPr bwMode="auto">
            <a:xfrm>
              <a:off x="2940" y="29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14" name="Oval 33"/>
            <p:cNvSpPr>
              <a:spLocks noChangeArrowheads="1"/>
            </p:cNvSpPr>
            <p:nvPr/>
          </p:nvSpPr>
          <p:spPr bwMode="auto">
            <a:xfrm>
              <a:off x="2892" y="2892"/>
              <a:ext cx="144" cy="144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15" name="Oval 34"/>
            <p:cNvSpPr>
              <a:spLocks noChangeArrowheads="1"/>
            </p:cNvSpPr>
            <p:nvPr/>
          </p:nvSpPr>
          <p:spPr bwMode="auto">
            <a:xfrm>
              <a:off x="2832" y="2832"/>
              <a:ext cx="264" cy="264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53" name="Group 35"/>
          <p:cNvGrpSpPr>
            <a:grpSpLocks/>
          </p:cNvGrpSpPr>
          <p:nvPr/>
        </p:nvGrpSpPr>
        <p:grpSpPr bwMode="auto">
          <a:xfrm>
            <a:off x="7646987" y="1066800"/>
            <a:ext cx="419100" cy="419100"/>
            <a:chOff x="2832" y="2832"/>
            <a:chExt cx="264" cy="264"/>
          </a:xfrm>
        </p:grpSpPr>
        <p:sp>
          <p:nvSpPr>
            <p:cNvPr id="14410" name="Oval 36"/>
            <p:cNvSpPr>
              <a:spLocks noChangeArrowheads="1"/>
            </p:cNvSpPr>
            <p:nvPr/>
          </p:nvSpPr>
          <p:spPr bwMode="auto">
            <a:xfrm>
              <a:off x="2940" y="29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11" name="Oval 37"/>
            <p:cNvSpPr>
              <a:spLocks noChangeArrowheads="1"/>
            </p:cNvSpPr>
            <p:nvPr/>
          </p:nvSpPr>
          <p:spPr bwMode="auto">
            <a:xfrm>
              <a:off x="2892" y="2892"/>
              <a:ext cx="144" cy="144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12" name="Oval 38"/>
            <p:cNvSpPr>
              <a:spLocks noChangeArrowheads="1"/>
            </p:cNvSpPr>
            <p:nvPr/>
          </p:nvSpPr>
          <p:spPr bwMode="auto">
            <a:xfrm>
              <a:off x="2832" y="2832"/>
              <a:ext cx="264" cy="264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54" name="Group 39"/>
          <p:cNvGrpSpPr>
            <a:grpSpLocks/>
          </p:cNvGrpSpPr>
          <p:nvPr/>
        </p:nvGrpSpPr>
        <p:grpSpPr bwMode="auto">
          <a:xfrm>
            <a:off x="8104187" y="1676400"/>
            <a:ext cx="419100" cy="419100"/>
            <a:chOff x="2832" y="2832"/>
            <a:chExt cx="264" cy="264"/>
          </a:xfrm>
        </p:grpSpPr>
        <p:sp>
          <p:nvSpPr>
            <p:cNvPr id="14407" name="Oval 40"/>
            <p:cNvSpPr>
              <a:spLocks noChangeArrowheads="1"/>
            </p:cNvSpPr>
            <p:nvPr/>
          </p:nvSpPr>
          <p:spPr bwMode="auto">
            <a:xfrm>
              <a:off x="2940" y="29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8" name="Oval 41"/>
            <p:cNvSpPr>
              <a:spLocks noChangeArrowheads="1"/>
            </p:cNvSpPr>
            <p:nvPr/>
          </p:nvSpPr>
          <p:spPr bwMode="auto">
            <a:xfrm>
              <a:off x="2892" y="2892"/>
              <a:ext cx="144" cy="144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9" name="Oval 42"/>
            <p:cNvSpPr>
              <a:spLocks noChangeArrowheads="1"/>
            </p:cNvSpPr>
            <p:nvPr/>
          </p:nvSpPr>
          <p:spPr bwMode="auto">
            <a:xfrm>
              <a:off x="2832" y="2832"/>
              <a:ext cx="264" cy="264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55" name="Group 43"/>
          <p:cNvGrpSpPr>
            <a:grpSpLocks/>
          </p:cNvGrpSpPr>
          <p:nvPr/>
        </p:nvGrpSpPr>
        <p:grpSpPr bwMode="auto">
          <a:xfrm>
            <a:off x="7723187" y="2514600"/>
            <a:ext cx="419100" cy="419100"/>
            <a:chOff x="2832" y="2832"/>
            <a:chExt cx="264" cy="264"/>
          </a:xfrm>
        </p:grpSpPr>
        <p:sp>
          <p:nvSpPr>
            <p:cNvPr id="14404" name="Oval 44"/>
            <p:cNvSpPr>
              <a:spLocks noChangeArrowheads="1"/>
            </p:cNvSpPr>
            <p:nvPr/>
          </p:nvSpPr>
          <p:spPr bwMode="auto">
            <a:xfrm>
              <a:off x="2940" y="29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5" name="Oval 45"/>
            <p:cNvSpPr>
              <a:spLocks noChangeArrowheads="1"/>
            </p:cNvSpPr>
            <p:nvPr/>
          </p:nvSpPr>
          <p:spPr bwMode="auto">
            <a:xfrm>
              <a:off x="2892" y="2892"/>
              <a:ext cx="144" cy="144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6" name="Oval 46"/>
            <p:cNvSpPr>
              <a:spLocks noChangeArrowheads="1"/>
            </p:cNvSpPr>
            <p:nvPr/>
          </p:nvSpPr>
          <p:spPr bwMode="auto">
            <a:xfrm>
              <a:off x="2832" y="2832"/>
              <a:ext cx="264" cy="264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56" name="Group 47"/>
          <p:cNvGrpSpPr>
            <a:grpSpLocks/>
          </p:cNvGrpSpPr>
          <p:nvPr/>
        </p:nvGrpSpPr>
        <p:grpSpPr bwMode="auto">
          <a:xfrm>
            <a:off x="3935412" y="4038600"/>
            <a:ext cx="636588" cy="419100"/>
            <a:chOff x="2887" y="2064"/>
            <a:chExt cx="401" cy="264"/>
          </a:xfrm>
        </p:grpSpPr>
        <p:sp>
          <p:nvSpPr>
            <p:cNvPr id="14400" name="Oval 48"/>
            <p:cNvSpPr>
              <a:spLocks noChangeArrowheads="1"/>
            </p:cNvSpPr>
            <p:nvPr/>
          </p:nvSpPr>
          <p:spPr bwMode="auto">
            <a:xfrm>
              <a:off x="3132" y="2172"/>
              <a:ext cx="48" cy="4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9900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1" name="Oval 49"/>
            <p:cNvSpPr>
              <a:spLocks noChangeArrowheads="1"/>
            </p:cNvSpPr>
            <p:nvPr/>
          </p:nvSpPr>
          <p:spPr bwMode="auto">
            <a:xfrm>
              <a:off x="3084" y="2124"/>
              <a:ext cx="144" cy="144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2" name="Oval 50"/>
            <p:cNvSpPr>
              <a:spLocks noChangeArrowheads="1"/>
            </p:cNvSpPr>
            <p:nvPr/>
          </p:nvSpPr>
          <p:spPr bwMode="auto">
            <a:xfrm>
              <a:off x="3024" y="2064"/>
              <a:ext cx="264" cy="264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3" name="Line 51"/>
            <p:cNvSpPr>
              <a:spLocks noChangeShapeType="1"/>
            </p:cNvSpPr>
            <p:nvPr/>
          </p:nvSpPr>
          <p:spPr bwMode="auto">
            <a:xfrm flipV="1">
              <a:off x="2887" y="2184"/>
              <a:ext cx="24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57" name="Text Box 52"/>
          <p:cNvSpPr txBox="1">
            <a:spLocks noChangeArrowheads="1"/>
          </p:cNvSpPr>
          <p:nvPr/>
        </p:nvSpPr>
        <p:spPr bwMode="auto">
          <a:xfrm>
            <a:off x="8218487" y="2286000"/>
            <a:ext cx="696913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none">
            <a:spAutoFit/>
          </a:bodyPr>
          <a:lstStyle/>
          <a:p>
            <a:r>
              <a:rPr lang="en-US" sz="1400" b="0"/>
              <a:t>Needs</a:t>
            </a:r>
          </a:p>
        </p:txBody>
      </p:sp>
      <p:sp>
        <p:nvSpPr>
          <p:cNvPr id="14358" name="Text Box 53"/>
          <p:cNvSpPr txBox="1">
            <a:spLocks noChangeArrowheads="1"/>
          </p:cNvSpPr>
          <p:nvPr/>
        </p:nvSpPr>
        <p:spPr bwMode="auto">
          <a:xfrm>
            <a:off x="609600" y="25146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none">
            <a:spAutoFit/>
          </a:bodyPr>
          <a:lstStyle/>
          <a:p>
            <a:r>
              <a:rPr lang="en-US" sz="1400" b="0"/>
              <a:t>Solutions</a:t>
            </a:r>
          </a:p>
        </p:txBody>
      </p:sp>
      <p:sp>
        <p:nvSpPr>
          <p:cNvPr id="14359" name="Text Box 54"/>
          <p:cNvSpPr txBox="1">
            <a:spLocks noChangeArrowheads="1"/>
          </p:cNvSpPr>
          <p:nvPr/>
        </p:nvSpPr>
        <p:spPr bwMode="auto">
          <a:xfrm>
            <a:off x="3048000" y="838200"/>
            <a:ext cx="2743200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99"/>
                </a:solidFill>
              </a:rPr>
              <a:t>INNOVATION</a:t>
            </a:r>
            <a:r>
              <a:rPr lang="en-US" dirty="0"/>
              <a:t> = </a:t>
            </a:r>
          </a:p>
          <a:p>
            <a:r>
              <a:rPr lang="en-US" dirty="0" smtClean="0"/>
              <a:t>novel match </a:t>
            </a:r>
            <a:r>
              <a:rPr lang="en-US" dirty="0"/>
              <a:t>of a solution and </a:t>
            </a:r>
            <a:r>
              <a:rPr lang="en-US" dirty="0" smtClean="0"/>
              <a:t>need that creates value</a:t>
            </a:r>
            <a:endParaRPr lang="en-US" b="0" dirty="0"/>
          </a:p>
        </p:txBody>
      </p:sp>
      <p:sp>
        <p:nvSpPr>
          <p:cNvPr id="14360" name="Line 55"/>
          <p:cNvSpPr>
            <a:spLocks noChangeShapeType="1"/>
          </p:cNvSpPr>
          <p:nvPr/>
        </p:nvSpPr>
        <p:spPr bwMode="auto">
          <a:xfrm flipV="1">
            <a:off x="1143000" y="1371600"/>
            <a:ext cx="152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62" name="AutoShape 69"/>
          <p:cNvSpPr>
            <a:spLocks noChangeArrowheads="1"/>
          </p:cNvSpPr>
          <p:nvPr/>
        </p:nvSpPr>
        <p:spPr bwMode="auto">
          <a:xfrm>
            <a:off x="4419600" y="1828800"/>
            <a:ext cx="381000" cy="304800"/>
          </a:xfrm>
          <a:prstGeom prst="rightArrow">
            <a:avLst>
              <a:gd name="adj1" fmla="val 50000"/>
              <a:gd name="adj2" fmla="val 3125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non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7" name="Rectangle 86"/>
          <p:cNvSpPr>
            <a:spLocks noChangeArrowheads="1"/>
          </p:cNvSpPr>
          <p:nvPr/>
        </p:nvSpPr>
        <p:spPr bwMode="auto">
          <a:xfrm>
            <a:off x="3657600" y="3505200"/>
            <a:ext cx="21336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8" name="Text Box 87"/>
          <p:cNvSpPr txBox="1">
            <a:spLocks noChangeArrowheads="1"/>
          </p:cNvSpPr>
          <p:nvPr/>
        </p:nvSpPr>
        <p:spPr bwMode="auto">
          <a:xfrm>
            <a:off x="3681413" y="3557588"/>
            <a:ext cx="2338387" cy="274637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spAutoFit/>
          </a:bodyPr>
          <a:lstStyle/>
          <a:p>
            <a:r>
              <a:rPr lang="en-US" dirty="0" smtClean="0"/>
              <a:t>Novelty in the matching</a:t>
            </a:r>
            <a:endParaRPr lang="en-US" dirty="0"/>
          </a:p>
        </p:txBody>
      </p:sp>
      <p:sp>
        <p:nvSpPr>
          <p:cNvPr id="14369" name="Rectangle 88"/>
          <p:cNvSpPr>
            <a:spLocks noChangeArrowheads="1"/>
          </p:cNvSpPr>
          <p:nvPr/>
        </p:nvSpPr>
        <p:spPr bwMode="auto">
          <a:xfrm>
            <a:off x="914400" y="3505200"/>
            <a:ext cx="21336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0" name="Text Box 89"/>
          <p:cNvSpPr txBox="1">
            <a:spLocks noChangeArrowheads="1"/>
          </p:cNvSpPr>
          <p:nvPr/>
        </p:nvSpPr>
        <p:spPr bwMode="auto">
          <a:xfrm>
            <a:off x="938213" y="3557588"/>
            <a:ext cx="2566987" cy="274637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spAutoFit/>
          </a:bodyPr>
          <a:lstStyle/>
          <a:p>
            <a:r>
              <a:rPr lang="en-US" dirty="0" smtClean="0"/>
              <a:t>Novelty in the Solution</a:t>
            </a:r>
            <a:endParaRPr lang="en-US" dirty="0"/>
          </a:p>
        </p:txBody>
      </p:sp>
      <p:sp>
        <p:nvSpPr>
          <p:cNvPr id="14372" name="TextBox 93"/>
          <p:cNvSpPr txBox="1">
            <a:spLocks noChangeArrowheads="1"/>
          </p:cNvSpPr>
          <p:nvPr/>
        </p:nvSpPr>
        <p:spPr bwMode="auto">
          <a:xfrm>
            <a:off x="228600" y="152400"/>
            <a:ext cx="72805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What is An Innovation</a:t>
            </a:r>
            <a:r>
              <a:rPr lang="en-US" sz="1800" dirty="0" smtClean="0"/>
              <a:t>? And What is an Innovation Tournament? </a:t>
            </a:r>
            <a:endParaRPr lang="en-US" sz="1800" dirty="0"/>
          </a:p>
        </p:txBody>
      </p:sp>
      <p:sp>
        <p:nvSpPr>
          <p:cNvPr id="95" name="TextBox 94"/>
          <p:cNvSpPr txBox="1"/>
          <p:nvPr/>
        </p:nvSpPr>
        <p:spPr>
          <a:xfrm>
            <a:off x="4800600" y="1676400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$</a:t>
            </a:r>
            <a:endParaRPr lang="en-US" sz="3200" dirty="0"/>
          </a:p>
        </p:txBody>
      </p:sp>
      <p:sp>
        <p:nvSpPr>
          <p:cNvPr id="98" name="TextBox 69"/>
          <p:cNvSpPr txBox="1">
            <a:spLocks noChangeArrowheads="1"/>
          </p:cNvSpPr>
          <p:nvPr/>
        </p:nvSpPr>
        <p:spPr bwMode="auto">
          <a:xfrm>
            <a:off x="457200" y="5257800"/>
            <a:ext cx="87863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0" dirty="0" smtClean="0"/>
              <a:t>Value can be thought of as financial value or social value</a:t>
            </a:r>
          </a:p>
          <a:p>
            <a:endParaRPr lang="en-US" sz="1600" b="0" dirty="0" smtClean="0"/>
          </a:p>
          <a:p>
            <a:r>
              <a:rPr lang="en-US" sz="1600" b="0" dirty="0" smtClean="0"/>
              <a:t>At the outset, value generation is only a hypothesis: an opportunity is the seed of an innovation</a:t>
            </a:r>
            <a:endParaRPr lang="en-US" sz="1600" b="0" dirty="0"/>
          </a:p>
        </p:txBody>
      </p:sp>
      <p:sp>
        <p:nvSpPr>
          <p:cNvPr id="104" name="Rectangle 86"/>
          <p:cNvSpPr>
            <a:spLocks noChangeArrowheads="1"/>
          </p:cNvSpPr>
          <p:nvPr/>
        </p:nvSpPr>
        <p:spPr bwMode="auto">
          <a:xfrm>
            <a:off x="6477000" y="3505200"/>
            <a:ext cx="21336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" name="Text Box 87"/>
          <p:cNvSpPr txBox="1">
            <a:spLocks noChangeArrowheads="1"/>
          </p:cNvSpPr>
          <p:nvPr/>
        </p:nvSpPr>
        <p:spPr bwMode="auto">
          <a:xfrm>
            <a:off x="6500813" y="3557588"/>
            <a:ext cx="2338387" cy="274637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spAutoFit/>
          </a:bodyPr>
          <a:lstStyle/>
          <a:p>
            <a:r>
              <a:rPr lang="en-US" dirty="0" smtClean="0"/>
              <a:t>Novelty in the Need</a:t>
            </a:r>
            <a:endParaRPr lang="en-US" dirty="0"/>
          </a:p>
        </p:txBody>
      </p:sp>
      <p:grpSp>
        <p:nvGrpSpPr>
          <p:cNvPr id="106" name="Group 90"/>
          <p:cNvGrpSpPr>
            <a:grpSpLocks/>
          </p:cNvGrpSpPr>
          <p:nvPr/>
        </p:nvGrpSpPr>
        <p:grpSpPr bwMode="auto">
          <a:xfrm>
            <a:off x="6934200" y="4038600"/>
            <a:ext cx="419100" cy="419100"/>
            <a:chOff x="2832" y="2832"/>
            <a:chExt cx="264" cy="264"/>
          </a:xfrm>
        </p:grpSpPr>
        <p:sp>
          <p:nvSpPr>
            <p:cNvPr id="107" name="Oval 91"/>
            <p:cNvSpPr>
              <a:spLocks noChangeArrowheads="1"/>
            </p:cNvSpPr>
            <p:nvPr/>
          </p:nvSpPr>
          <p:spPr bwMode="auto">
            <a:xfrm>
              <a:off x="2940" y="29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Oval 92"/>
            <p:cNvSpPr>
              <a:spLocks noChangeArrowheads="1"/>
            </p:cNvSpPr>
            <p:nvPr/>
          </p:nvSpPr>
          <p:spPr bwMode="auto">
            <a:xfrm>
              <a:off x="2892" y="2892"/>
              <a:ext cx="144" cy="144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Oval 93"/>
            <p:cNvSpPr>
              <a:spLocks noChangeArrowheads="1"/>
            </p:cNvSpPr>
            <p:nvPr/>
          </p:nvSpPr>
          <p:spPr bwMode="auto">
            <a:xfrm>
              <a:off x="2832" y="2832"/>
              <a:ext cx="264" cy="264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0" name="Group 47"/>
          <p:cNvGrpSpPr>
            <a:grpSpLocks/>
          </p:cNvGrpSpPr>
          <p:nvPr/>
        </p:nvGrpSpPr>
        <p:grpSpPr bwMode="auto">
          <a:xfrm>
            <a:off x="3657600" y="1752600"/>
            <a:ext cx="636588" cy="419100"/>
            <a:chOff x="2887" y="2064"/>
            <a:chExt cx="401" cy="264"/>
          </a:xfrm>
        </p:grpSpPr>
        <p:sp>
          <p:nvSpPr>
            <p:cNvPr id="111" name="Oval 48"/>
            <p:cNvSpPr>
              <a:spLocks noChangeArrowheads="1"/>
            </p:cNvSpPr>
            <p:nvPr/>
          </p:nvSpPr>
          <p:spPr bwMode="auto">
            <a:xfrm>
              <a:off x="3132" y="2172"/>
              <a:ext cx="48" cy="4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9900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Oval 49"/>
            <p:cNvSpPr>
              <a:spLocks noChangeArrowheads="1"/>
            </p:cNvSpPr>
            <p:nvPr/>
          </p:nvSpPr>
          <p:spPr bwMode="auto">
            <a:xfrm>
              <a:off x="3084" y="2124"/>
              <a:ext cx="144" cy="144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Oval 50"/>
            <p:cNvSpPr>
              <a:spLocks noChangeArrowheads="1"/>
            </p:cNvSpPr>
            <p:nvPr/>
          </p:nvSpPr>
          <p:spPr bwMode="auto">
            <a:xfrm>
              <a:off x="3024" y="2064"/>
              <a:ext cx="264" cy="264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Line 51"/>
            <p:cNvSpPr>
              <a:spLocks noChangeShapeType="1"/>
            </p:cNvSpPr>
            <p:nvPr/>
          </p:nvSpPr>
          <p:spPr bwMode="auto">
            <a:xfrm flipV="1">
              <a:off x="2887" y="2184"/>
              <a:ext cx="24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1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781675"/>
            <a:ext cx="4286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257800"/>
            <a:ext cx="4286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" name="Picture 4" descr="File:IPodphoto4G 1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1" y="3886200"/>
            <a:ext cx="464324" cy="762000"/>
          </a:xfrm>
          <a:prstGeom prst="rect">
            <a:avLst/>
          </a:prstGeom>
          <a:noFill/>
        </p:spPr>
      </p:pic>
      <p:pic>
        <p:nvPicPr>
          <p:cNvPr id="82" name="Picture 6" descr="File:Simvastatin.sv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81200" y="3962400"/>
            <a:ext cx="818048" cy="685800"/>
          </a:xfrm>
          <a:prstGeom prst="rect">
            <a:avLst/>
          </a:prstGeom>
          <a:noFill/>
        </p:spPr>
      </p:pic>
      <p:sp>
        <p:nvSpPr>
          <p:cNvPr id="83" name="TextBox 82"/>
          <p:cNvSpPr txBox="1"/>
          <p:nvPr/>
        </p:nvSpPr>
        <p:spPr>
          <a:xfrm>
            <a:off x="7620000" y="4267200"/>
            <a:ext cx="6781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Twitter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0" y="6604084"/>
            <a:ext cx="16385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dirty="0" smtClean="0"/>
              <a:t>Pictures from Wikipedia </a:t>
            </a:r>
            <a:endParaRPr lang="en-US" sz="105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24" name="Picture 4" descr="cascading-tournam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869950"/>
            <a:ext cx="7696200" cy="5835650"/>
          </a:xfrm>
          <a:prstGeom prst="rect">
            <a:avLst/>
          </a:prstGeom>
          <a:noFill/>
        </p:spPr>
      </p:pic>
      <p:sp>
        <p:nvSpPr>
          <p:cNvPr id="5" name="TextBox 93"/>
          <p:cNvSpPr txBox="1">
            <a:spLocks noChangeArrowheads="1"/>
          </p:cNvSpPr>
          <p:nvPr/>
        </p:nvSpPr>
        <p:spPr bwMode="auto">
          <a:xfrm>
            <a:off x="228600" y="76200"/>
            <a:ext cx="807996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/>
              <a:t>From Opportunities to Innovation</a:t>
            </a:r>
          </a:p>
          <a:p>
            <a:r>
              <a:rPr lang="en-US" sz="1800" dirty="0" smtClean="0"/>
              <a:t>The Innovation Tournament Helps to Find the Exceptional Opportunities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7467600" cy="533400"/>
          </a:xfrm>
        </p:spPr>
        <p:txBody>
          <a:bodyPr/>
          <a:lstStyle/>
          <a:p>
            <a:pPr eaLnBrk="1" hangingPunct="1"/>
            <a:r>
              <a:rPr lang="en-US" sz="1800" smtClean="0"/>
              <a:t>Pay-offs Improve as Opportunity Moves Through Tournament</a:t>
            </a:r>
          </a:p>
        </p:txBody>
      </p:sp>
      <p:sp>
        <p:nvSpPr>
          <p:cNvPr id="19459" name="Line 4"/>
          <p:cNvSpPr>
            <a:spLocks noChangeShapeType="1"/>
          </p:cNvSpPr>
          <p:nvPr/>
        </p:nvSpPr>
        <p:spPr bwMode="auto">
          <a:xfrm flipV="1">
            <a:off x="533400" y="1371600"/>
            <a:ext cx="0" cy="403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 rot="-5400000">
            <a:off x="-520700" y="2959100"/>
            <a:ext cx="1620838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lg"/>
          </a:ln>
        </p:spPr>
        <p:txBody>
          <a:bodyPr wrap="none">
            <a:spAutoFit/>
          </a:bodyPr>
          <a:lstStyle/>
          <a:p>
            <a:r>
              <a:rPr lang="en-US" b="0"/>
              <a:t>Quality of opportunity</a:t>
            </a:r>
          </a:p>
        </p:txBody>
      </p:sp>
      <p:sp>
        <p:nvSpPr>
          <p:cNvPr id="19461" name="Freeform 6"/>
          <p:cNvSpPr>
            <a:spLocks/>
          </p:cNvSpPr>
          <p:nvPr/>
        </p:nvSpPr>
        <p:spPr bwMode="auto">
          <a:xfrm>
            <a:off x="533400" y="1524000"/>
            <a:ext cx="1181100" cy="3810000"/>
          </a:xfrm>
          <a:custGeom>
            <a:avLst/>
            <a:gdLst>
              <a:gd name="T0" fmla="*/ 25400 w 744"/>
              <a:gd name="T1" fmla="*/ 0 h 2400"/>
              <a:gd name="T2" fmla="*/ 25400 w 744"/>
              <a:gd name="T3" fmla="*/ 381000 h 2400"/>
              <a:gd name="T4" fmla="*/ 177800 w 744"/>
              <a:gd name="T5" fmla="*/ 685800 h 2400"/>
              <a:gd name="T6" fmla="*/ 482600 w 744"/>
              <a:gd name="T7" fmla="*/ 1066800 h 2400"/>
              <a:gd name="T8" fmla="*/ 1016000 w 744"/>
              <a:gd name="T9" fmla="*/ 1371600 h 2400"/>
              <a:gd name="T10" fmla="*/ 1168400 w 744"/>
              <a:gd name="T11" fmla="*/ 1752600 h 2400"/>
              <a:gd name="T12" fmla="*/ 1092200 w 744"/>
              <a:gd name="T13" fmla="*/ 2057400 h 2400"/>
              <a:gd name="T14" fmla="*/ 863600 w 744"/>
              <a:gd name="T15" fmla="*/ 2362200 h 2400"/>
              <a:gd name="T16" fmla="*/ 482600 w 744"/>
              <a:gd name="T17" fmla="*/ 2819400 h 2400"/>
              <a:gd name="T18" fmla="*/ 177800 w 744"/>
              <a:gd name="T19" fmla="*/ 3124200 h 2400"/>
              <a:gd name="T20" fmla="*/ 101600 w 744"/>
              <a:gd name="T21" fmla="*/ 3352800 h 2400"/>
              <a:gd name="T22" fmla="*/ 25400 w 744"/>
              <a:gd name="T23" fmla="*/ 3810000 h 24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44"/>
              <a:gd name="T37" fmla="*/ 0 h 2400"/>
              <a:gd name="T38" fmla="*/ 744 w 744"/>
              <a:gd name="T39" fmla="*/ 2400 h 240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44" h="2400">
                <a:moveTo>
                  <a:pt x="16" y="0"/>
                </a:moveTo>
                <a:cubicBezTo>
                  <a:pt x="8" y="84"/>
                  <a:pt x="0" y="168"/>
                  <a:pt x="16" y="240"/>
                </a:cubicBezTo>
                <a:cubicBezTo>
                  <a:pt x="32" y="312"/>
                  <a:pt x="64" y="360"/>
                  <a:pt x="112" y="432"/>
                </a:cubicBezTo>
                <a:cubicBezTo>
                  <a:pt x="160" y="504"/>
                  <a:pt x="216" y="600"/>
                  <a:pt x="304" y="672"/>
                </a:cubicBezTo>
                <a:cubicBezTo>
                  <a:pt x="392" y="744"/>
                  <a:pt x="568" y="792"/>
                  <a:pt x="640" y="864"/>
                </a:cubicBezTo>
                <a:cubicBezTo>
                  <a:pt x="712" y="936"/>
                  <a:pt x="728" y="1032"/>
                  <a:pt x="736" y="1104"/>
                </a:cubicBezTo>
                <a:cubicBezTo>
                  <a:pt x="744" y="1176"/>
                  <a:pt x="720" y="1232"/>
                  <a:pt x="688" y="1296"/>
                </a:cubicBezTo>
                <a:cubicBezTo>
                  <a:pt x="656" y="1360"/>
                  <a:pt x="608" y="1408"/>
                  <a:pt x="544" y="1488"/>
                </a:cubicBezTo>
                <a:cubicBezTo>
                  <a:pt x="480" y="1568"/>
                  <a:pt x="376" y="1696"/>
                  <a:pt x="304" y="1776"/>
                </a:cubicBezTo>
                <a:cubicBezTo>
                  <a:pt x="232" y="1856"/>
                  <a:pt x="152" y="1912"/>
                  <a:pt x="112" y="1968"/>
                </a:cubicBezTo>
                <a:cubicBezTo>
                  <a:pt x="72" y="2024"/>
                  <a:pt x="80" y="2040"/>
                  <a:pt x="64" y="2112"/>
                </a:cubicBezTo>
                <a:cubicBezTo>
                  <a:pt x="48" y="2184"/>
                  <a:pt x="32" y="2292"/>
                  <a:pt x="16" y="2400"/>
                </a:cubicBezTo>
              </a:path>
            </a:pathLst>
          </a:custGeom>
          <a:solidFill>
            <a:srgbClr val="006666"/>
          </a:solidFill>
          <a:ln w="9525">
            <a:solidFill>
              <a:schemeClr val="tx1"/>
            </a:solidFill>
            <a:round/>
            <a:headEnd/>
            <a:tailEnd type="none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762000" y="4572000"/>
            <a:ext cx="1463675" cy="639763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lg"/>
          </a:ln>
        </p:spPr>
        <p:txBody>
          <a:bodyPr>
            <a:spAutoFit/>
          </a:bodyPr>
          <a:lstStyle/>
          <a:p>
            <a:r>
              <a:rPr lang="en-US" b="0"/>
              <a:t>Distribution of universe of all opportunities</a:t>
            </a:r>
          </a:p>
        </p:txBody>
      </p:sp>
      <p:sp>
        <p:nvSpPr>
          <p:cNvPr id="358408" name="Line 8"/>
          <p:cNvSpPr>
            <a:spLocks noChangeShapeType="1"/>
          </p:cNvSpPr>
          <p:nvPr/>
        </p:nvSpPr>
        <p:spPr bwMode="auto">
          <a:xfrm flipV="1">
            <a:off x="2819400" y="10668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409" name="Freeform 9"/>
          <p:cNvSpPr>
            <a:spLocks/>
          </p:cNvSpPr>
          <p:nvPr/>
        </p:nvSpPr>
        <p:spPr bwMode="auto">
          <a:xfrm flipV="1">
            <a:off x="2819400" y="1066800"/>
            <a:ext cx="241300" cy="2286000"/>
          </a:xfrm>
          <a:custGeom>
            <a:avLst/>
            <a:gdLst>
              <a:gd name="T0" fmla="*/ 7784 w 248"/>
              <a:gd name="T1" fmla="*/ 0 h 1440"/>
              <a:gd name="T2" fmla="*/ 7784 w 248"/>
              <a:gd name="T3" fmla="*/ 228600 h 1440"/>
              <a:gd name="T4" fmla="*/ 54487 w 248"/>
              <a:gd name="T5" fmla="*/ 381000 h 1440"/>
              <a:gd name="T6" fmla="*/ 194597 w 248"/>
              <a:gd name="T7" fmla="*/ 609600 h 1440"/>
              <a:gd name="T8" fmla="*/ 241300 w 248"/>
              <a:gd name="T9" fmla="*/ 838200 h 1440"/>
              <a:gd name="T10" fmla="*/ 194597 w 248"/>
              <a:gd name="T11" fmla="*/ 1143000 h 1440"/>
              <a:gd name="T12" fmla="*/ 101190 w 248"/>
              <a:gd name="T13" fmla="*/ 1371600 h 1440"/>
              <a:gd name="T14" fmla="*/ 54487 w 248"/>
              <a:gd name="T15" fmla="*/ 1676400 h 1440"/>
              <a:gd name="T16" fmla="*/ 7784 w 248"/>
              <a:gd name="T17" fmla="*/ 2057400 h 1440"/>
              <a:gd name="T18" fmla="*/ 7784 w 248"/>
              <a:gd name="T19" fmla="*/ 2286000 h 144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48"/>
              <a:gd name="T31" fmla="*/ 0 h 1440"/>
              <a:gd name="T32" fmla="*/ 248 w 248"/>
              <a:gd name="T33" fmla="*/ 1440 h 144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48" h="1440">
                <a:moveTo>
                  <a:pt x="8" y="0"/>
                </a:moveTo>
                <a:cubicBezTo>
                  <a:pt x="4" y="52"/>
                  <a:pt x="0" y="104"/>
                  <a:pt x="8" y="144"/>
                </a:cubicBezTo>
                <a:cubicBezTo>
                  <a:pt x="16" y="184"/>
                  <a:pt x="24" y="200"/>
                  <a:pt x="56" y="240"/>
                </a:cubicBezTo>
                <a:cubicBezTo>
                  <a:pt x="88" y="280"/>
                  <a:pt x="168" y="336"/>
                  <a:pt x="200" y="384"/>
                </a:cubicBezTo>
                <a:cubicBezTo>
                  <a:pt x="232" y="432"/>
                  <a:pt x="248" y="472"/>
                  <a:pt x="248" y="528"/>
                </a:cubicBezTo>
                <a:cubicBezTo>
                  <a:pt x="248" y="584"/>
                  <a:pt x="224" y="664"/>
                  <a:pt x="200" y="720"/>
                </a:cubicBezTo>
                <a:cubicBezTo>
                  <a:pt x="176" y="776"/>
                  <a:pt x="128" y="808"/>
                  <a:pt x="104" y="864"/>
                </a:cubicBezTo>
                <a:cubicBezTo>
                  <a:pt x="80" y="920"/>
                  <a:pt x="72" y="984"/>
                  <a:pt x="56" y="1056"/>
                </a:cubicBezTo>
                <a:cubicBezTo>
                  <a:pt x="40" y="1128"/>
                  <a:pt x="16" y="1232"/>
                  <a:pt x="8" y="1296"/>
                </a:cubicBezTo>
                <a:cubicBezTo>
                  <a:pt x="0" y="1360"/>
                  <a:pt x="4" y="1400"/>
                  <a:pt x="8" y="1440"/>
                </a:cubicBezTo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 type="none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410" name="Line 10"/>
          <p:cNvSpPr>
            <a:spLocks noChangeShapeType="1"/>
          </p:cNvSpPr>
          <p:nvPr/>
        </p:nvSpPr>
        <p:spPr bwMode="auto">
          <a:xfrm flipH="1">
            <a:off x="2743200" y="2286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411" name="Line 11"/>
          <p:cNvSpPr>
            <a:spLocks noChangeShapeType="1"/>
          </p:cNvSpPr>
          <p:nvPr/>
        </p:nvSpPr>
        <p:spPr bwMode="auto">
          <a:xfrm flipV="1">
            <a:off x="4667250" y="9906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412" name="Freeform 12"/>
          <p:cNvSpPr>
            <a:spLocks/>
          </p:cNvSpPr>
          <p:nvPr/>
        </p:nvSpPr>
        <p:spPr bwMode="auto">
          <a:xfrm>
            <a:off x="4667250" y="1600200"/>
            <a:ext cx="819150" cy="609600"/>
          </a:xfrm>
          <a:custGeom>
            <a:avLst/>
            <a:gdLst>
              <a:gd name="T0" fmla="*/ 26424 w 248"/>
              <a:gd name="T1" fmla="*/ 0 h 1440"/>
              <a:gd name="T2" fmla="*/ 26424 w 248"/>
              <a:gd name="T3" fmla="*/ 60960 h 1440"/>
              <a:gd name="T4" fmla="*/ 184969 w 248"/>
              <a:gd name="T5" fmla="*/ 101600 h 1440"/>
              <a:gd name="T6" fmla="*/ 660605 w 248"/>
              <a:gd name="T7" fmla="*/ 162560 h 1440"/>
              <a:gd name="T8" fmla="*/ 819150 w 248"/>
              <a:gd name="T9" fmla="*/ 223520 h 1440"/>
              <a:gd name="T10" fmla="*/ 660605 w 248"/>
              <a:gd name="T11" fmla="*/ 304800 h 1440"/>
              <a:gd name="T12" fmla="*/ 343515 w 248"/>
              <a:gd name="T13" fmla="*/ 365760 h 1440"/>
              <a:gd name="T14" fmla="*/ 184969 w 248"/>
              <a:gd name="T15" fmla="*/ 447040 h 1440"/>
              <a:gd name="T16" fmla="*/ 26424 w 248"/>
              <a:gd name="T17" fmla="*/ 548640 h 1440"/>
              <a:gd name="T18" fmla="*/ 26424 w 248"/>
              <a:gd name="T19" fmla="*/ 609600 h 144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48"/>
              <a:gd name="T31" fmla="*/ 0 h 1440"/>
              <a:gd name="T32" fmla="*/ 248 w 248"/>
              <a:gd name="T33" fmla="*/ 1440 h 144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48" h="1440">
                <a:moveTo>
                  <a:pt x="8" y="0"/>
                </a:moveTo>
                <a:cubicBezTo>
                  <a:pt x="4" y="52"/>
                  <a:pt x="0" y="104"/>
                  <a:pt x="8" y="144"/>
                </a:cubicBezTo>
                <a:cubicBezTo>
                  <a:pt x="16" y="184"/>
                  <a:pt x="24" y="200"/>
                  <a:pt x="56" y="240"/>
                </a:cubicBezTo>
                <a:cubicBezTo>
                  <a:pt x="88" y="280"/>
                  <a:pt x="168" y="336"/>
                  <a:pt x="200" y="384"/>
                </a:cubicBezTo>
                <a:cubicBezTo>
                  <a:pt x="232" y="432"/>
                  <a:pt x="248" y="472"/>
                  <a:pt x="248" y="528"/>
                </a:cubicBezTo>
                <a:cubicBezTo>
                  <a:pt x="248" y="584"/>
                  <a:pt x="224" y="664"/>
                  <a:pt x="200" y="720"/>
                </a:cubicBezTo>
                <a:cubicBezTo>
                  <a:pt x="176" y="776"/>
                  <a:pt x="128" y="808"/>
                  <a:pt x="104" y="864"/>
                </a:cubicBezTo>
                <a:cubicBezTo>
                  <a:pt x="80" y="920"/>
                  <a:pt x="72" y="984"/>
                  <a:pt x="56" y="1056"/>
                </a:cubicBezTo>
                <a:cubicBezTo>
                  <a:pt x="40" y="1128"/>
                  <a:pt x="16" y="1232"/>
                  <a:pt x="8" y="1296"/>
                </a:cubicBezTo>
                <a:cubicBezTo>
                  <a:pt x="0" y="1360"/>
                  <a:pt x="4" y="1400"/>
                  <a:pt x="8" y="1440"/>
                </a:cubicBezTo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 type="none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413" name="Line 13"/>
          <p:cNvSpPr>
            <a:spLocks noChangeShapeType="1"/>
          </p:cNvSpPr>
          <p:nvPr/>
        </p:nvSpPr>
        <p:spPr bwMode="auto">
          <a:xfrm flipH="1">
            <a:off x="4591050" y="1828800"/>
            <a:ext cx="971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414" name="Line 14"/>
          <p:cNvSpPr>
            <a:spLocks noChangeShapeType="1"/>
          </p:cNvSpPr>
          <p:nvPr/>
        </p:nvSpPr>
        <p:spPr bwMode="auto">
          <a:xfrm flipV="1">
            <a:off x="6418263" y="9906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415" name="Freeform 15"/>
          <p:cNvSpPr>
            <a:spLocks/>
          </p:cNvSpPr>
          <p:nvPr/>
        </p:nvSpPr>
        <p:spPr bwMode="auto">
          <a:xfrm>
            <a:off x="6386513" y="1944688"/>
            <a:ext cx="1527175" cy="304800"/>
          </a:xfrm>
          <a:custGeom>
            <a:avLst/>
            <a:gdLst>
              <a:gd name="T0" fmla="*/ 49264 w 248"/>
              <a:gd name="T1" fmla="*/ 0 h 1440"/>
              <a:gd name="T2" fmla="*/ 49264 w 248"/>
              <a:gd name="T3" fmla="*/ 30480 h 1440"/>
              <a:gd name="T4" fmla="*/ 344846 w 248"/>
              <a:gd name="T5" fmla="*/ 50800 h 1440"/>
              <a:gd name="T6" fmla="*/ 1231593 w 248"/>
              <a:gd name="T7" fmla="*/ 81280 h 1440"/>
              <a:gd name="T8" fmla="*/ 1527175 w 248"/>
              <a:gd name="T9" fmla="*/ 111760 h 1440"/>
              <a:gd name="T10" fmla="*/ 1231593 w 248"/>
              <a:gd name="T11" fmla="*/ 152400 h 1440"/>
              <a:gd name="T12" fmla="*/ 640428 w 248"/>
              <a:gd name="T13" fmla="*/ 182880 h 1440"/>
              <a:gd name="T14" fmla="*/ 344846 w 248"/>
              <a:gd name="T15" fmla="*/ 223520 h 1440"/>
              <a:gd name="T16" fmla="*/ 49264 w 248"/>
              <a:gd name="T17" fmla="*/ 274320 h 1440"/>
              <a:gd name="T18" fmla="*/ 49264 w 248"/>
              <a:gd name="T19" fmla="*/ 304800 h 144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48"/>
              <a:gd name="T31" fmla="*/ 0 h 1440"/>
              <a:gd name="T32" fmla="*/ 248 w 248"/>
              <a:gd name="T33" fmla="*/ 1440 h 144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48" h="1440">
                <a:moveTo>
                  <a:pt x="8" y="0"/>
                </a:moveTo>
                <a:cubicBezTo>
                  <a:pt x="4" y="52"/>
                  <a:pt x="0" y="104"/>
                  <a:pt x="8" y="144"/>
                </a:cubicBezTo>
                <a:cubicBezTo>
                  <a:pt x="16" y="184"/>
                  <a:pt x="24" y="200"/>
                  <a:pt x="56" y="240"/>
                </a:cubicBezTo>
                <a:cubicBezTo>
                  <a:pt x="88" y="280"/>
                  <a:pt x="168" y="336"/>
                  <a:pt x="200" y="384"/>
                </a:cubicBezTo>
                <a:cubicBezTo>
                  <a:pt x="232" y="432"/>
                  <a:pt x="248" y="472"/>
                  <a:pt x="248" y="528"/>
                </a:cubicBezTo>
                <a:cubicBezTo>
                  <a:pt x="248" y="584"/>
                  <a:pt x="224" y="664"/>
                  <a:pt x="200" y="720"/>
                </a:cubicBezTo>
                <a:cubicBezTo>
                  <a:pt x="176" y="776"/>
                  <a:pt x="128" y="808"/>
                  <a:pt x="104" y="864"/>
                </a:cubicBezTo>
                <a:cubicBezTo>
                  <a:pt x="80" y="920"/>
                  <a:pt x="72" y="984"/>
                  <a:pt x="56" y="1056"/>
                </a:cubicBezTo>
                <a:cubicBezTo>
                  <a:pt x="40" y="1128"/>
                  <a:pt x="16" y="1232"/>
                  <a:pt x="8" y="1296"/>
                </a:cubicBezTo>
                <a:cubicBezTo>
                  <a:pt x="0" y="1360"/>
                  <a:pt x="4" y="1400"/>
                  <a:pt x="8" y="1440"/>
                </a:cubicBezTo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 type="none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416" name="Line 16"/>
          <p:cNvSpPr>
            <a:spLocks noChangeShapeType="1"/>
          </p:cNvSpPr>
          <p:nvPr/>
        </p:nvSpPr>
        <p:spPr bwMode="auto">
          <a:xfrm flipH="1">
            <a:off x="6342063" y="2057400"/>
            <a:ext cx="1582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417" name="Line 17"/>
          <p:cNvSpPr>
            <a:spLocks noChangeShapeType="1"/>
          </p:cNvSpPr>
          <p:nvPr/>
        </p:nvSpPr>
        <p:spPr bwMode="auto">
          <a:xfrm flipV="1">
            <a:off x="8232775" y="914400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419" name="Line 19"/>
          <p:cNvSpPr>
            <a:spLocks noChangeShapeType="1"/>
          </p:cNvSpPr>
          <p:nvPr/>
        </p:nvSpPr>
        <p:spPr bwMode="auto">
          <a:xfrm>
            <a:off x="8232775" y="208915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420" name="Text Box 20"/>
          <p:cNvSpPr txBox="1">
            <a:spLocks noChangeArrowheads="1"/>
          </p:cNvSpPr>
          <p:nvPr/>
        </p:nvSpPr>
        <p:spPr bwMode="auto">
          <a:xfrm>
            <a:off x="8345488" y="1524000"/>
            <a:ext cx="874712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lg"/>
          </a:ln>
        </p:spPr>
        <p:txBody>
          <a:bodyPr wrap="none">
            <a:spAutoFit/>
          </a:bodyPr>
          <a:lstStyle/>
          <a:p>
            <a:r>
              <a:rPr lang="en-US" b="0"/>
              <a:t>realization</a:t>
            </a:r>
          </a:p>
          <a:p>
            <a:r>
              <a:rPr lang="en-US" b="0"/>
              <a:t>of value</a:t>
            </a:r>
          </a:p>
        </p:txBody>
      </p:sp>
      <p:sp>
        <p:nvSpPr>
          <p:cNvPr id="358421" name="Line 21"/>
          <p:cNvSpPr>
            <a:spLocks noChangeShapeType="1"/>
          </p:cNvSpPr>
          <p:nvPr/>
        </p:nvSpPr>
        <p:spPr bwMode="auto">
          <a:xfrm>
            <a:off x="838200" y="2286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422" name="Text Box 22"/>
          <p:cNvSpPr txBox="1">
            <a:spLocks noChangeArrowheads="1"/>
          </p:cNvSpPr>
          <p:nvPr/>
        </p:nvSpPr>
        <p:spPr bwMode="auto">
          <a:xfrm>
            <a:off x="762000" y="1981200"/>
            <a:ext cx="1779588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lg"/>
          </a:ln>
        </p:spPr>
        <p:txBody>
          <a:bodyPr wrap="none">
            <a:spAutoFit/>
          </a:bodyPr>
          <a:lstStyle/>
          <a:p>
            <a:r>
              <a:rPr lang="en-US" b="0" i="1"/>
              <a:t>one specific opportunity</a:t>
            </a:r>
          </a:p>
        </p:txBody>
      </p:sp>
      <p:sp>
        <p:nvSpPr>
          <p:cNvPr id="358423" name="Text Box 23"/>
          <p:cNvSpPr txBox="1">
            <a:spLocks noChangeArrowheads="1"/>
          </p:cNvSpPr>
          <p:nvPr/>
        </p:nvSpPr>
        <p:spPr bwMode="auto">
          <a:xfrm>
            <a:off x="2514600" y="41148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lg"/>
          </a:ln>
        </p:spPr>
        <p:txBody>
          <a:bodyPr>
            <a:spAutoFit/>
          </a:bodyPr>
          <a:lstStyle/>
          <a:p>
            <a:r>
              <a:rPr lang="en-US" b="0"/>
              <a:t>probability distribution of value to be realized from a </a:t>
            </a:r>
            <a:r>
              <a:rPr lang="en-US" b="0" i="1"/>
              <a:t>specific opportunity</a:t>
            </a:r>
          </a:p>
        </p:txBody>
      </p:sp>
      <p:sp>
        <p:nvSpPr>
          <p:cNvPr id="358424" name="AutoShape 24"/>
          <p:cNvSpPr>
            <a:spLocks noChangeArrowheads="1"/>
          </p:cNvSpPr>
          <p:nvPr/>
        </p:nvSpPr>
        <p:spPr bwMode="auto">
          <a:xfrm>
            <a:off x="3489325" y="9906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none" w="sm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25" name="AutoShape 25"/>
          <p:cNvSpPr>
            <a:spLocks noChangeArrowheads="1"/>
          </p:cNvSpPr>
          <p:nvPr/>
        </p:nvSpPr>
        <p:spPr bwMode="auto">
          <a:xfrm>
            <a:off x="5273675" y="9906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none" w="sm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26" name="AutoShape 26"/>
          <p:cNvSpPr>
            <a:spLocks noChangeArrowheads="1"/>
          </p:cNvSpPr>
          <p:nvPr/>
        </p:nvSpPr>
        <p:spPr bwMode="auto">
          <a:xfrm>
            <a:off x="6934200" y="9906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none" w="sm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27" name="Text Box 27"/>
          <p:cNvSpPr txBox="1">
            <a:spLocks noChangeArrowheads="1"/>
          </p:cNvSpPr>
          <p:nvPr/>
        </p:nvSpPr>
        <p:spPr bwMode="auto">
          <a:xfrm>
            <a:off x="6938963" y="1249363"/>
            <a:ext cx="681037" cy="274637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lg"/>
          </a:ln>
        </p:spPr>
        <p:txBody>
          <a:bodyPr wrap="none">
            <a:spAutoFit/>
          </a:bodyPr>
          <a:lstStyle/>
          <a:p>
            <a:r>
              <a:rPr lang="en-US" b="0"/>
              <a:t>Launch</a:t>
            </a:r>
          </a:p>
        </p:txBody>
      </p:sp>
      <p:sp>
        <p:nvSpPr>
          <p:cNvPr id="358428" name="Text Box 28"/>
          <p:cNvSpPr txBox="1">
            <a:spLocks noChangeArrowheads="1"/>
          </p:cNvSpPr>
          <p:nvPr/>
        </p:nvSpPr>
        <p:spPr bwMode="auto">
          <a:xfrm>
            <a:off x="3260725" y="1219200"/>
            <a:ext cx="1082675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lg"/>
          </a:ln>
        </p:spPr>
        <p:txBody>
          <a:bodyPr>
            <a:spAutoFit/>
          </a:bodyPr>
          <a:lstStyle/>
          <a:p>
            <a:pPr algn="ctr"/>
            <a:r>
              <a:rPr lang="en-US" b="0"/>
              <a:t>Concept Development</a:t>
            </a:r>
          </a:p>
        </p:txBody>
      </p:sp>
      <p:sp>
        <p:nvSpPr>
          <p:cNvPr id="358429" name="Text Box 29"/>
          <p:cNvSpPr txBox="1">
            <a:spLocks noChangeArrowheads="1"/>
          </p:cNvSpPr>
          <p:nvPr/>
        </p:nvSpPr>
        <p:spPr bwMode="auto">
          <a:xfrm>
            <a:off x="5181600" y="1249363"/>
            <a:ext cx="835025" cy="274637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lg"/>
          </a:ln>
        </p:spPr>
        <p:txBody>
          <a:bodyPr wrap="none">
            <a:spAutoFit/>
          </a:bodyPr>
          <a:lstStyle/>
          <a:p>
            <a:r>
              <a:rPr lang="en-US" b="0"/>
              <a:t>Prototype</a:t>
            </a:r>
          </a:p>
        </p:txBody>
      </p:sp>
      <p:sp>
        <p:nvSpPr>
          <p:cNvPr id="358430" name="Line 30"/>
          <p:cNvSpPr>
            <a:spLocks noChangeShapeType="1"/>
          </p:cNvSpPr>
          <p:nvPr/>
        </p:nvSpPr>
        <p:spPr bwMode="auto">
          <a:xfrm flipV="1">
            <a:off x="3429000" y="1905000"/>
            <a:ext cx="1066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431" name="Text Box 31"/>
          <p:cNvSpPr txBox="1">
            <a:spLocks noChangeArrowheads="1"/>
          </p:cNvSpPr>
          <p:nvPr/>
        </p:nvSpPr>
        <p:spPr bwMode="auto">
          <a:xfrm rot="-979083">
            <a:off x="3352800" y="2057400"/>
            <a:ext cx="1539875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lg"/>
          </a:ln>
        </p:spPr>
        <p:txBody>
          <a:bodyPr>
            <a:spAutoFit/>
          </a:bodyPr>
          <a:lstStyle/>
          <a:p>
            <a:r>
              <a:rPr lang="en-US" b="0"/>
              <a:t>expected value typically shifts</a:t>
            </a:r>
          </a:p>
        </p:txBody>
      </p:sp>
      <p:sp>
        <p:nvSpPr>
          <p:cNvPr id="358432" name="Text Box 32"/>
          <p:cNvSpPr txBox="1">
            <a:spLocks noChangeArrowheads="1"/>
          </p:cNvSpPr>
          <p:nvPr/>
        </p:nvSpPr>
        <p:spPr bwMode="auto">
          <a:xfrm>
            <a:off x="4708525" y="2133600"/>
            <a:ext cx="1311275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lg"/>
          </a:ln>
        </p:spPr>
        <p:txBody>
          <a:bodyPr>
            <a:spAutoFit/>
          </a:bodyPr>
          <a:lstStyle/>
          <a:p>
            <a:r>
              <a:rPr lang="en-US" b="0"/>
              <a:t>uncertainty typically narrows</a:t>
            </a:r>
          </a:p>
        </p:txBody>
      </p:sp>
      <p:sp>
        <p:nvSpPr>
          <p:cNvPr id="358433" name="Line 33"/>
          <p:cNvSpPr>
            <a:spLocks noChangeShapeType="1"/>
          </p:cNvSpPr>
          <p:nvPr/>
        </p:nvSpPr>
        <p:spPr bwMode="auto">
          <a:xfrm>
            <a:off x="4800600" y="1676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434" name="Line 34"/>
          <p:cNvSpPr>
            <a:spLocks noChangeShapeType="1"/>
          </p:cNvSpPr>
          <p:nvPr/>
        </p:nvSpPr>
        <p:spPr bwMode="auto">
          <a:xfrm>
            <a:off x="2743200" y="2514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none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435" name="Text Box 35"/>
          <p:cNvSpPr txBox="1">
            <a:spLocks noChangeArrowheads="1"/>
          </p:cNvSpPr>
          <p:nvPr/>
        </p:nvSpPr>
        <p:spPr bwMode="auto">
          <a:xfrm>
            <a:off x="2551113" y="23622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lg"/>
          </a:ln>
        </p:spPr>
        <p:txBody>
          <a:bodyPr wrap="none">
            <a:spAutoFit/>
          </a:bodyPr>
          <a:lstStyle/>
          <a:p>
            <a:r>
              <a:rPr lang="en-US" b="0"/>
              <a:t>0</a:t>
            </a:r>
          </a:p>
        </p:txBody>
      </p:sp>
      <p:sp>
        <p:nvSpPr>
          <p:cNvPr id="358436" name="Text Box 36"/>
          <p:cNvSpPr txBox="1">
            <a:spLocks noChangeArrowheads="1"/>
          </p:cNvSpPr>
          <p:nvPr/>
        </p:nvSpPr>
        <p:spPr bwMode="auto">
          <a:xfrm>
            <a:off x="2438400" y="1295400"/>
            <a:ext cx="444500" cy="244475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lg"/>
          </a:ln>
        </p:spPr>
        <p:txBody>
          <a:bodyPr wrap="none">
            <a:spAutoFit/>
          </a:bodyPr>
          <a:lstStyle/>
          <a:p>
            <a:r>
              <a:rPr lang="en-US" sz="1000" b="0"/>
              <a:t>NPV</a:t>
            </a:r>
          </a:p>
        </p:txBody>
      </p:sp>
      <p:sp>
        <p:nvSpPr>
          <p:cNvPr id="19492" name="Text Box 38"/>
          <p:cNvSpPr txBox="1">
            <a:spLocks noChangeArrowheads="1"/>
          </p:cNvSpPr>
          <p:nvPr/>
        </p:nvSpPr>
        <p:spPr bwMode="auto">
          <a:xfrm>
            <a:off x="136525" y="5845175"/>
            <a:ext cx="1920875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lg"/>
          </a:ln>
        </p:spPr>
        <p:txBody>
          <a:bodyPr>
            <a:spAutoFit/>
          </a:bodyPr>
          <a:lstStyle/>
          <a:p>
            <a:r>
              <a:rPr lang="en-US"/>
              <a:t>e.g., new products we can do as Paslode</a:t>
            </a:r>
          </a:p>
        </p:txBody>
      </p:sp>
      <p:sp>
        <p:nvSpPr>
          <p:cNvPr id="358439" name="Text Box 39"/>
          <p:cNvSpPr txBox="1">
            <a:spLocks noChangeArrowheads="1"/>
          </p:cNvSpPr>
          <p:nvPr/>
        </p:nvSpPr>
        <p:spPr bwMode="auto">
          <a:xfrm>
            <a:off x="2514600" y="5846763"/>
            <a:ext cx="1920875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lg"/>
          </a:ln>
        </p:spPr>
        <p:txBody>
          <a:bodyPr>
            <a:spAutoFit/>
          </a:bodyPr>
          <a:lstStyle/>
          <a:p>
            <a:r>
              <a:rPr lang="en-US"/>
              <a:t>e.g., “cordless framing nailer”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8" grpId="0" animBg="1"/>
      <p:bldP spid="358409" grpId="0" animBg="1"/>
      <p:bldP spid="358410" grpId="0" animBg="1"/>
      <p:bldP spid="358411" grpId="0" animBg="1"/>
      <p:bldP spid="358412" grpId="0" animBg="1"/>
      <p:bldP spid="358413" grpId="0" animBg="1"/>
      <p:bldP spid="358414" grpId="0" animBg="1"/>
      <p:bldP spid="358415" grpId="0" animBg="1"/>
      <p:bldP spid="358416" grpId="0" animBg="1"/>
      <p:bldP spid="358417" grpId="0" animBg="1"/>
      <p:bldP spid="358419" grpId="0" animBg="1"/>
      <p:bldP spid="358420" grpId="0"/>
      <p:bldP spid="358421" grpId="0" animBg="1"/>
      <p:bldP spid="358422" grpId="0"/>
      <p:bldP spid="358423" grpId="0"/>
      <p:bldP spid="358424" grpId="0" animBg="1"/>
      <p:bldP spid="358425" grpId="0" animBg="1"/>
      <p:bldP spid="358426" grpId="0" animBg="1"/>
      <p:bldP spid="358427" grpId="0"/>
      <p:bldP spid="358428" grpId="0"/>
      <p:bldP spid="358429" grpId="0"/>
      <p:bldP spid="358430" grpId="0" animBg="1"/>
      <p:bldP spid="358431" grpId="0"/>
      <p:bldP spid="358432" grpId="0"/>
      <p:bldP spid="358433" grpId="0" animBg="1"/>
      <p:bldP spid="358434" grpId="0" animBg="1"/>
      <p:bldP spid="358435" grpId="0"/>
      <p:bldP spid="358436" grpId="0"/>
      <p:bldP spid="3584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381000" y="304800"/>
            <a:ext cx="56434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Innovation Tournaments: </a:t>
            </a:r>
            <a:r>
              <a:rPr lang="en-US" sz="1800" dirty="0" smtClean="0"/>
              <a:t>Just like a casting show</a:t>
            </a:r>
            <a:endParaRPr lang="en-US" sz="1800" dirty="0"/>
          </a:p>
        </p:txBody>
      </p:sp>
      <p:pic>
        <p:nvPicPr>
          <p:cNvPr id="126978" name="Picture 2" descr="http://upload.wikimedia.org/wikipedia/en/thumb/3/3c/American_Idol_logo.png/250px-American_Idol_logo.png">
            <a:hlinkClick r:id="rId3" tooltip="American Idol logo.png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2438400"/>
            <a:ext cx="2381250" cy="1495426"/>
          </a:xfrm>
          <a:prstGeom prst="rect">
            <a:avLst/>
          </a:prstGeom>
          <a:noFill/>
        </p:spPr>
      </p:pic>
      <p:pic>
        <p:nvPicPr>
          <p:cNvPr id="126980" name="Picture 4" descr="File:Simon Cowell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17944" y="1676400"/>
            <a:ext cx="2549456" cy="3733800"/>
          </a:xfrm>
          <a:prstGeom prst="rect">
            <a:avLst/>
          </a:prstGeom>
          <a:noFill/>
        </p:spPr>
      </p:pic>
      <p:pic>
        <p:nvPicPr>
          <p:cNvPr id="126982" name="Picture 6" descr="Abdul in the 2005 Red Dress Collection for the Heart Truth campaign">
            <a:hlinkClick r:id="rId7" tooltip="Abdul in the 2005 Red Dress Collection for the Heart Truth campaign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48400" y="1657350"/>
            <a:ext cx="2514600" cy="37719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6604084"/>
            <a:ext cx="16385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dirty="0" smtClean="0"/>
              <a:t>Pictures from Wikipedia </a:t>
            </a:r>
            <a:endParaRPr lang="en-US" sz="105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543800" cy="304800"/>
          </a:xfrm>
        </p:spPr>
        <p:txBody>
          <a:bodyPr/>
          <a:lstStyle/>
          <a:p>
            <a:r>
              <a:rPr lang="en-US" sz="1800" dirty="0"/>
              <a:t>Innovation </a:t>
            </a:r>
            <a:r>
              <a:rPr lang="en-US" sz="1800" dirty="0" smtClean="0"/>
              <a:t>Tournaments</a:t>
            </a:r>
            <a:endParaRPr lang="en-US" sz="1800" dirty="0"/>
          </a:p>
        </p:txBody>
      </p:sp>
      <p:pic>
        <p:nvPicPr>
          <p:cNvPr id="4" name="Picture 4" descr="cascading-tournam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869950"/>
            <a:ext cx="7696200" cy="5835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95" name="Text Box 115"/>
          <p:cNvSpPr txBox="1">
            <a:spLocks noChangeArrowheads="1"/>
          </p:cNvSpPr>
          <p:nvPr/>
        </p:nvSpPr>
        <p:spPr bwMode="auto">
          <a:xfrm>
            <a:off x="0" y="192088"/>
            <a:ext cx="69373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Objective of the Innovation Tournament Today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2362200" y="984647"/>
            <a:ext cx="5181600" cy="548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38400" y="1524000"/>
            <a:ext cx="50292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 smtClean="0"/>
              <a:t>Dear Team:</a:t>
            </a:r>
          </a:p>
          <a:p>
            <a:r>
              <a:rPr lang="en-US" sz="1000" b="0" dirty="0" smtClean="0"/>
              <a:t> </a:t>
            </a:r>
          </a:p>
          <a:p>
            <a:r>
              <a:rPr lang="en-US" sz="1000" b="0" dirty="0" smtClean="0"/>
              <a:t>The events of the last year have created unprecedented opportunities for innovation at xxx.</a:t>
            </a:r>
          </a:p>
          <a:p>
            <a:r>
              <a:rPr lang="en-US" sz="1000" b="0" dirty="0" smtClean="0"/>
              <a:t> </a:t>
            </a:r>
          </a:p>
          <a:p>
            <a:r>
              <a:rPr lang="en-US" sz="1000" b="0" dirty="0" smtClean="0"/>
              <a:t>In this context, I would like to create a set of new business opportunities for the </a:t>
            </a:r>
            <a:r>
              <a:rPr lang="en-US" sz="1000" b="0" dirty="0" err="1" smtClean="0"/>
              <a:t>xxxx</a:t>
            </a:r>
            <a:r>
              <a:rPr lang="en-US" sz="1000" b="0" dirty="0" smtClean="0"/>
              <a:t> market segment. I expect this sector to undergo some serious change in the future, reflecting changes in </a:t>
            </a:r>
            <a:r>
              <a:rPr lang="en-US" sz="1000" b="0" dirty="0" err="1" smtClean="0"/>
              <a:t>xxxx</a:t>
            </a:r>
            <a:r>
              <a:rPr lang="en-US" sz="1000" b="0" dirty="0" smtClean="0"/>
              <a:t>. </a:t>
            </a:r>
          </a:p>
          <a:p>
            <a:r>
              <a:rPr lang="en-US" sz="1000" b="0" dirty="0" smtClean="0"/>
              <a:t> </a:t>
            </a:r>
          </a:p>
          <a:p>
            <a:r>
              <a:rPr lang="en-US" sz="1000" b="0" dirty="0" smtClean="0"/>
              <a:t>Of course, I understand that given the time you have for this effort, these opportunities will be quite preliminary. Nevertheless, I think this quick exploratory activity will be useful in stimulating discussion about whether and how we might address emerging market needs in this area.</a:t>
            </a:r>
          </a:p>
          <a:p>
            <a:r>
              <a:rPr lang="en-US" sz="1000" b="0" dirty="0" smtClean="0"/>
              <a:t> </a:t>
            </a:r>
          </a:p>
          <a:p>
            <a:r>
              <a:rPr lang="en-US" sz="1000" b="0" dirty="0" smtClean="0"/>
              <a:t>I’d like you to take part of the day on </a:t>
            </a:r>
            <a:r>
              <a:rPr lang="en-US" sz="1000" b="0" dirty="0" err="1" smtClean="0"/>
              <a:t>xxxx</a:t>
            </a:r>
            <a:r>
              <a:rPr lang="en-US" sz="1000" b="0" dirty="0" smtClean="0"/>
              <a:t>, to develop about two dozen interesting opportunities, with the best handful identified based on the consensus of the group.</a:t>
            </a:r>
          </a:p>
          <a:p>
            <a:r>
              <a:rPr lang="en-US" sz="1000" b="0" dirty="0" smtClean="0"/>
              <a:t> </a:t>
            </a:r>
          </a:p>
          <a:p>
            <a:r>
              <a:rPr lang="en-US" sz="1000" b="0" dirty="0" smtClean="0"/>
              <a:t>I would prefer that each opportunity be articulated in terms of </a:t>
            </a:r>
          </a:p>
          <a:p>
            <a:r>
              <a:rPr lang="en-US" sz="1000" b="0" dirty="0" smtClean="0"/>
              <a:t>(a) the stakeholder targeted, </a:t>
            </a:r>
          </a:p>
          <a:p>
            <a:r>
              <a:rPr lang="en-US" sz="1000" b="0" dirty="0" smtClean="0"/>
              <a:t>(b) the unmet need addressed, and </a:t>
            </a:r>
          </a:p>
          <a:p>
            <a:r>
              <a:rPr lang="en-US" sz="1000" b="0" dirty="0" smtClean="0"/>
              <a:t>(c) one or more potential solution concepts.</a:t>
            </a:r>
            <a:br>
              <a:rPr lang="en-US" sz="1000" b="0" dirty="0" smtClean="0"/>
            </a:br>
            <a:r>
              <a:rPr lang="en-US" sz="1000" b="0" dirty="0" smtClean="0"/>
              <a:t>I do want to emphasize that I think of solutions in broader terms than our current product line. You might want to also (though not exclusively) consider solutions that involve service offerings or new business models.</a:t>
            </a:r>
          </a:p>
          <a:p>
            <a:r>
              <a:rPr lang="en-US" sz="1000" b="0" dirty="0" smtClean="0"/>
              <a:t/>
            </a:r>
            <a:br>
              <a:rPr lang="en-US" sz="1000" b="0" dirty="0" smtClean="0"/>
            </a:br>
            <a:r>
              <a:rPr lang="en-US" sz="1000" b="0" dirty="0" smtClean="0"/>
              <a:t>Good luck and I look forward to hearing from you no later than next week.</a:t>
            </a:r>
          </a:p>
          <a:p>
            <a:endParaRPr lang="en-US" sz="1000" dirty="0" smtClean="0"/>
          </a:p>
          <a:p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err="1" smtClean="0"/>
              <a:t>xxxx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 Chief Executive Officer</a:t>
            </a:r>
            <a:endParaRPr lang="en-US" sz="1000" b="0" dirty="0" smtClean="0"/>
          </a:p>
          <a:p>
            <a:endParaRPr lang="en-US" sz="1000" b="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553200"/>
            <a:ext cx="29835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Legal disclaimer: xxx never wrote this letter</a:t>
            </a:r>
            <a:endParaRPr lang="en-US" sz="1050" dirty="0"/>
          </a:p>
        </p:txBody>
      </p:sp>
      <p:sp>
        <p:nvSpPr>
          <p:cNvPr id="8" name="TextBox 7"/>
          <p:cNvSpPr txBox="1"/>
          <p:nvPr/>
        </p:nvSpPr>
        <p:spPr>
          <a:xfrm>
            <a:off x="4953000" y="1143000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Insert company logo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09" name="Text Box 117"/>
          <p:cNvSpPr txBox="1">
            <a:spLocks noChangeArrowheads="1"/>
          </p:cNvSpPr>
          <p:nvPr/>
        </p:nvSpPr>
        <p:spPr bwMode="auto">
          <a:xfrm>
            <a:off x="288925" y="265113"/>
            <a:ext cx="286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Voting Based Evaluation</a:t>
            </a:r>
          </a:p>
        </p:txBody>
      </p:sp>
      <p:pic>
        <p:nvPicPr>
          <p:cNvPr id="1228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4" y="1676400"/>
            <a:ext cx="9667876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95" name="Text Box 115"/>
          <p:cNvSpPr txBox="1">
            <a:spLocks noChangeArrowheads="1"/>
          </p:cNvSpPr>
          <p:nvPr/>
        </p:nvSpPr>
        <p:spPr bwMode="auto">
          <a:xfrm>
            <a:off x="0" y="192088"/>
            <a:ext cx="36908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Should You Get Stuck…</a:t>
            </a:r>
            <a:endParaRPr lang="en-US" sz="2400" dirty="0"/>
          </a:p>
        </p:txBody>
      </p:sp>
      <p:pic>
        <p:nvPicPr>
          <p:cNvPr id="19865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914400"/>
            <a:ext cx="6153150" cy="560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achingSlidesTemplate">
  <a:themeElements>
    <a:clrScheme name="TeachingSlidesTemplate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achingSlides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achingSlides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chingSlides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chingSlides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chingSlides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chingSlides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chingSlides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chingSlides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chingSlidesTemplat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Settings\ulrich.WHARTON\Application Data\Microsoft\Templates\TeachingSlidesTemplate.pot</Template>
  <TotalTime>15894</TotalTime>
  <Words>333</Words>
  <Application>Microsoft Office PowerPoint</Application>
  <PresentationFormat>On-screen Show (4:3)</PresentationFormat>
  <Paragraphs>93</Paragraphs>
  <Slides>13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TeachingSlidesTemplate</vt:lpstr>
      <vt:lpstr>Innovation Tournaments Using the Darwinator: A Slide Deck for the Moderator</vt:lpstr>
      <vt:lpstr>Slide 2</vt:lpstr>
      <vt:lpstr>Slide 3</vt:lpstr>
      <vt:lpstr>Pay-offs Improve as Opportunity Moves Through Tournament</vt:lpstr>
      <vt:lpstr>Slide 5</vt:lpstr>
      <vt:lpstr>Innovation Tournaments</vt:lpstr>
      <vt:lpstr>Slide 7</vt:lpstr>
      <vt:lpstr>Slide 8</vt:lpstr>
      <vt:lpstr>Slide 9</vt:lpstr>
      <vt:lpstr>Slide 10</vt:lpstr>
      <vt:lpstr>Slide 11</vt:lpstr>
      <vt:lpstr>Slide 12</vt:lpstr>
      <vt:lpstr>Four Levers on Tournament Performance</vt:lpstr>
    </vt:vector>
  </TitlesOfParts>
  <Company>WHARTON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ulrich</dc:creator>
  <cp:lastModifiedBy>Terwiesch</cp:lastModifiedBy>
  <cp:revision>224</cp:revision>
  <dcterms:created xsi:type="dcterms:W3CDTF">2002-10-19T11:46:24Z</dcterms:created>
  <dcterms:modified xsi:type="dcterms:W3CDTF">2012-03-01T14:52:50Z</dcterms:modified>
</cp:coreProperties>
</file>